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67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310" r:id="rId2"/>
  </p:sldMasterIdLst>
  <p:notesMasterIdLst>
    <p:notesMasterId r:id="rId23"/>
  </p:notesMasterIdLst>
  <p:handoutMasterIdLst>
    <p:handoutMasterId r:id="rId24"/>
  </p:handoutMasterIdLst>
  <p:sldIdLst>
    <p:sldId id="1485" r:id="rId3"/>
    <p:sldId id="1482" r:id="rId4"/>
    <p:sldId id="1486" r:id="rId5"/>
    <p:sldId id="1487" r:id="rId6"/>
    <p:sldId id="1488" r:id="rId7"/>
    <p:sldId id="340" r:id="rId8"/>
    <p:sldId id="341" r:id="rId9"/>
    <p:sldId id="342" r:id="rId10"/>
    <p:sldId id="343" r:id="rId11"/>
    <p:sldId id="345" r:id="rId12"/>
    <p:sldId id="346" r:id="rId13"/>
    <p:sldId id="347" r:id="rId14"/>
    <p:sldId id="348" r:id="rId15"/>
    <p:sldId id="349" r:id="rId16"/>
    <p:sldId id="352" r:id="rId17"/>
    <p:sldId id="1489" r:id="rId18"/>
    <p:sldId id="344" r:id="rId19"/>
    <p:sldId id="353" r:id="rId20"/>
    <p:sldId id="354" r:id="rId21"/>
    <p:sldId id="1484" r:id="rId22"/>
  </p:sldIdLst>
  <p:sldSz cx="12436475" cy="6994525"/>
  <p:notesSz cx="6858000" cy="9144000"/>
  <p:custDataLst>
    <p:tags r:id="rId25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0" name="Author" initials="A" lastIdx="0" clrIdx="1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44"/>
    <a:srgbClr val="E3C038"/>
    <a:srgbClr val="0078D7"/>
    <a:srgbClr val="000000"/>
    <a:srgbClr val="FFFFFF"/>
    <a:srgbClr val="592C8C"/>
    <a:srgbClr val="505050"/>
    <a:srgbClr val="00BCF2"/>
    <a:srgbClr val="D2D2D2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D7228B-FA8E-4109-9511-A5BEBA052BAB}" v="126" dt="2022-05-06T10:24:48.1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2186" autoAdjust="0"/>
  </p:normalViewPr>
  <p:slideViewPr>
    <p:cSldViewPr>
      <p:cViewPr>
        <p:scale>
          <a:sx n="100" d="100"/>
          <a:sy n="100" d="100"/>
        </p:scale>
        <p:origin x="1954" y="418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5/6/2022 10:01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5/6/2022 10:01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5/6/2022 10:53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19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5/6/2022 10:56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046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6F279E5-DF2A-4D86-86F4-BB01A0C2E6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3223EC-F96A-4AE0-91E8-4EE2E9F1CA54}"/>
              </a:ext>
            </a:extLst>
          </p:cNvPr>
          <p:cNvGrpSpPr/>
          <p:nvPr userDrawn="1"/>
        </p:nvGrpSpPr>
        <p:grpSpPr>
          <a:xfrm>
            <a:off x="-1" y="6248400"/>
            <a:ext cx="12436475" cy="754062"/>
            <a:chOff x="-1" y="6248400"/>
            <a:chExt cx="12436475" cy="754062"/>
          </a:xfrm>
        </p:grpSpPr>
        <p:sp>
          <p:nvSpPr>
            <p:cNvPr id="4" name="Rectangle 3"/>
            <p:cNvSpPr/>
            <p:nvPr userDrawn="1"/>
          </p:nvSpPr>
          <p:spPr bwMode="auto">
            <a:xfrm>
              <a:off x="-1" y="6248400"/>
              <a:ext cx="12436475" cy="75406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9D67FB8-65E2-45DD-B1AA-59F22B661C9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/>
            <a:srcRect/>
            <a:stretch/>
          </p:blipFill>
          <p:spPr bwMode="auto">
            <a:xfrm>
              <a:off x="554210" y="6322856"/>
              <a:ext cx="763310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1752724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#Lüdinghausen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4C12652-0A33-4554-B697-2B267F7BB1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1752724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#Lüdinghausen</a:t>
            </a:r>
          </a:p>
        </p:txBody>
      </p:sp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5073E28-B4ED-4EAC-831D-E398FF3BFE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1752724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#Lüdinghausen</a:t>
            </a:r>
          </a:p>
        </p:txBody>
      </p:sp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561637" y="619871"/>
            <a:ext cx="1647952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89267-C2BA-4FB8-9CAB-25571FE51B13}"/>
              </a:ext>
            </a:extLst>
          </p:cNvPr>
          <p:cNvSpPr txBox="1"/>
          <p:nvPr userDrawn="1"/>
        </p:nvSpPr>
        <p:spPr>
          <a:xfrm>
            <a:off x="350837" y="647572"/>
            <a:ext cx="6787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May 5</a:t>
            </a:r>
            <a:r>
              <a:rPr lang="en-US" sz="2400" kern="1200" baseline="300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th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 – 7</a:t>
            </a:r>
            <a:r>
              <a:rPr lang="en-US" sz="2400" kern="1200" baseline="300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th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,2022</a:t>
            </a:r>
          </a:p>
        </p:txBody>
      </p:sp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356E502-99D7-4E6F-BB67-C71A0A5718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797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1C1329-1CD0-4FD3-9BCE-1F6CC85C33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663C590-E0BC-4AF6-BE38-F7A08ED0E4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93C7B6F-64E5-4FFA-A7F0-2D56F5310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7D4634-E12D-4F3C-8848-E41C183EBE33}"/>
              </a:ext>
            </a:extLst>
          </p:cNvPr>
          <p:cNvGrpSpPr/>
          <p:nvPr userDrawn="1"/>
        </p:nvGrpSpPr>
        <p:grpSpPr>
          <a:xfrm>
            <a:off x="1" y="6240463"/>
            <a:ext cx="12436474" cy="754062"/>
            <a:chOff x="1" y="6240463"/>
            <a:chExt cx="12436474" cy="754062"/>
          </a:xfrm>
        </p:grpSpPr>
        <p:sp>
          <p:nvSpPr>
            <p:cNvPr id="8" name="Rectangle 7"/>
            <p:cNvSpPr/>
            <p:nvPr userDrawn="1"/>
          </p:nvSpPr>
          <p:spPr bwMode="auto">
            <a:xfrm>
              <a:off x="1" y="6240463"/>
              <a:ext cx="12436474" cy="754062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61022FB-F1AC-4578-B53E-77613F1EC93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4210" y="6322856"/>
              <a:ext cx="763310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1720664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</a:t>
            </a:r>
            <a:r>
              <a:rPr lang="en-GB" sz="1600" b="1" i="0" dirty="0" err="1">
                <a:solidFill>
                  <a:srgbClr val="39364F"/>
                </a:solidFill>
                <a:effectLst/>
                <a:latin typeface="Neue Plak"/>
              </a:rPr>
              <a:t>Lüdinghausen</a:t>
            </a:r>
            <a:r>
              <a:rPr lang="en-GB" sz="1600" b="1" i="0" dirty="0">
                <a:solidFill>
                  <a:srgbClr val="39364F"/>
                </a:solidFill>
                <a:effectLst/>
                <a:latin typeface="Neue Plak"/>
              </a:rPr>
              <a:t> </a:t>
            </a:r>
            <a:endParaRPr lang="es-ES" sz="1600" dirty="0">
              <a:solidFill>
                <a:srgbClr val="00134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B706D1-846F-475D-9CD4-6859FB1DB2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6F93-B964-4C86-B2D0-AEC7BFD23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E4513-723F-4921-9811-743F0F7F2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AAD0D-3E9F-4802-B8CA-89A2237BD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E6F66-C32B-4F1F-B5B8-63520999AC84}" type="datetime1">
              <a:rPr lang="en-GB" smtClean="0"/>
              <a:t>06/05/2022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0F008-C1B3-4371-92B2-D2F875EED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7091" y="6482889"/>
            <a:ext cx="10684377" cy="372394"/>
          </a:xfrm>
        </p:spPr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FBC3C-67DA-4CE7-9179-05847EBC3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6035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547EE5A-ACB4-4CAA-8C2B-35ACEB2C10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98FAFD-BC2F-4CB8-BEB1-0D3206027F43}"/>
              </a:ext>
            </a:extLst>
          </p:cNvPr>
          <p:cNvGrpSpPr/>
          <p:nvPr userDrawn="1"/>
        </p:nvGrpSpPr>
        <p:grpSpPr>
          <a:xfrm>
            <a:off x="1" y="487"/>
            <a:ext cx="12436474" cy="664537"/>
            <a:chOff x="1" y="487"/>
            <a:chExt cx="12436474" cy="664537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1" y="487"/>
              <a:ext cx="12436474" cy="664537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25400" dist="12700" dir="5400000" algn="t" rotWithShape="0">
                <a:prstClr val="black">
                  <a:alpha val="1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000" kern="12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B7C705D-D751-4036-809B-5677A0C948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4209" y="38117"/>
              <a:ext cx="763310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9723437" y="6219589"/>
            <a:ext cx="1808829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#Lüdinghausen 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6C4BA6A-4F70-4166-A7E0-B045642A6F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00" r:id="rId3"/>
    <p:sldLayoutId id="2147484318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337" r:id="rId14"/>
    <p:sldLayoutId id="2147484378" r:id="rId15"/>
    <p:sldLayoutId id="2147484249" r:id="rId16"/>
    <p:sldLayoutId id="2147484343" r:id="rId17"/>
    <p:sldLayoutId id="2147484344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377" r:id="rId24"/>
    <p:sldLayoutId id="2147484380" r:id="rId25"/>
    <p:sldLayoutId id="2147484258" r:id="rId26"/>
    <p:sldLayoutId id="2147484260" r:id="rId27"/>
    <p:sldLayoutId id="2147484299" r:id="rId28"/>
    <p:sldLayoutId id="2147484345" r:id="rId29"/>
    <p:sldLayoutId id="2147484263" r:id="rId30"/>
    <p:sldLayoutId id="2147484376" r:id="rId31"/>
    <p:sldLayoutId id="2147484381" r:id="rId32"/>
    <p:sldLayoutId id="2147484383" r:id="rId3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bicep/install" TargetMode="External"/><Relationship Id="rId2" Type="http://schemas.openxmlformats.org/officeDocument/2006/relationships/hyperlink" Target="https://chocolatey.org/install" TargetMode="Externa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1.svg"/><Relationship Id="rId21" Type="http://schemas.openxmlformats.org/officeDocument/2006/relationships/image" Target="../media/image35.svg"/><Relationship Id="rId42" Type="http://schemas.openxmlformats.org/officeDocument/2006/relationships/image" Target="../media/image56.png"/><Relationship Id="rId63" Type="http://schemas.openxmlformats.org/officeDocument/2006/relationships/image" Target="../media/image77.svg"/><Relationship Id="rId84" Type="http://schemas.openxmlformats.org/officeDocument/2006/relationships/image" Target="../media/image98.png"/><Relationship Id="rId138" Type="http://schemas.openxmlformats.org/officeDocument/2006/relationships/image" Target="../media/image152.svg"/><Relationship Id="rId107" Type="http://schemas.openxmlformats.org/officeDocument/2006/relationships/image" Target="../media/image121.svg"/><Relationship Id="rId11" Type="http://schemas.openxmlformats.org/officeDocument/2006/relationships/image" Target="../media/image25.svg"/><Relationship Id="rId32" Type="http://schemas.openxmlformats.org/officeDocument/2006/relationships/image" Target="../media/image46.png"/><Relationship Id="rId53" Type="http://schemas.openxmlformats.org/officeDocument/2006/relationships/image" Target="../media/image67.svg"/><Relationship Id="rId74" Type="http://schemas.openxmlformats.org/officeDocument/2006/relationships/image" Target="../media/image88.png"/><Relationship Id="rId128" Type="http://schemas.openxmlformats.org/officeDocument/2006/relationships/image" Target="../media/image142.png"/><Relationship Id="rId149" Type="http://schemas.openxmlformats.org/officeDocument/2006/relationships/image" Target="../media/image163.png"/><Relationship Id="rId5" Type="http://schemas.openxmlformats.org/officeDocument/2006/relationships/image" Target="../media/image19.svg"/><Relationship Id="rId95" Type="http://schemas.openxmlformats.org/officeDocument/2006/relationships/image" Target="../media/image109.svg"/><Relationship Id="rId22" Type="http://schemas.openxmlformats.org/officeDocument/2006/relationships/image" Target="../media/image36.png"/><Relationship Id="rId27" Type="http://schemas.openxmlformats.org/officeDocument/2006/relationships/image" Target="../media/image41.svg"/><Relationship Id="rId43" Type="http://schemas.openxmlformats.org/officeDocument/2006/relationships/image" Target="../media/image57.svg"/><Relationship Id="rId48" Type="http://schemas.openxmlformats.org/officeDocument/2006/relationships/image" Target="../media/image62.png"/><Relationship Id="rId64" Type="http://schemas.openxmlformats.org/officeDocument/2006/relationships/image" Target="../media/image78.png"/><Relationship Id="rId69" Type="http://schemas.openxmlformats.org/officeDocument/2006/relationships/image" Target="../media/image83.svg"/><Relationship Id="rId113" Type="http://schemas.openxmlformats.org/officeDocument/2006/relationships/image" Target="../media/image127.svg"/><Relationship Id="rId118" Type="http://schemas.openxmlformats.org/officeDocument/2006/relationships/image" Target="../media/image132.png"/><Relationship Id="rId134" Type="http://schemas.openxmlformats.org/officeDocument/2006/relationships/image" Target="../media/image148.png"/><Relationship Id="rId139" Type="http://schemas.openxmlformats.org/officeDocument/2006/relationships/image" Target="../media/image153.png"/><Relationship Id="rId80" Type="http://schemas.openxmlformats.org/officeDocument/2006/relationships/image" Target="../media/image94.png"/><Relationship Id="rId85" Type="http://schemas.openxmlformats.org/officeDocument/2006/relationships/image" Target="../media/image99.svg"/><Relationship Id="rId150" Type="http://schemas.openxmlformats.org/officeDocument/2006/relationships/image" Target="../media/image164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33" Type="http://schemas.openxmlformats.org/officeDocument/2006/relationships/image" Target="../media/image47.svg"/><Relationship Id="rId38" Type="http://schemas.openxmlformats.org/officeDocument/2006/relationships/image" Target="../media/image52.png"/><Relationship Id="rId59" Type="http://schemas.openxmlformats.org/officeDocument/2006/relationships/image" Target="../media/image73.svg"/><Relationship Id="rId103" Type="http://schemas.openxmlformats.org/officeDocument/2006/relationships/image" Target="../media/image117.svg"/><Relationship Id="rId108" Type="http://schemas.openxmlformats.org/officeDocument/2006/relationships/image" Target="../media/image122.png"/><Relationship Id="rId124" Type="http://schemas.openxmlformats.org/officeDocument/2006/relationships/image" Target="../media/image138.png"/><Relationship Id="rId129" Type="http://schemas.openxmlformats.org/officeDocument/2006/relationships/image" Target="../media/image143.svg"/><Relationship Id="rId54" Type="http://schemas.openxmlformats.org/officeDocument/2006/relationships/image" Target="../media/image68.png"/><Relationship Id="rId70" Type="http://schemas.openxmlformats.org/officeDocument/2006/relationships/image" Target="../media/image84.png"/><Relationship Id="rId75" Type="http://schemas.openxmlformats.org/officeDocument/2006/relationships/image" Target="../media/image89.svg"/><Relationship Id="rId91" Type="http://schemas.openxmlformats.org/officeDocument/2006/relationships/image" Target="../media/image105.svg"/><Relationship Id="rId96" Type="http://schemas.openxmlformats.org/officeDocument/2006/relationships/image" Target="../media/image110.png"/><Relationship Id="rId140" Type="http://schemas.openxmlformats.org/officeDocument/2006/relationships/image" Target="../media/image154.svg"/><Relationship Id="rId145" Type="http://schemas.openxmlformats.org/officeDocument/2006/relationships/image" Target="../media/image15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23" Type="http://schemas.openxmlformats.org/officeDocument/2006/relationships/image" Target="../media/image37.svg"/><Relationship Id="rId28" Type="http://schemas.openxmlformats.org/officeDocument/2006/relationships/image" Target="../media/image42.png"/><Relationship Id="rId49" Type="http://schemas.openxmlformats.org/officeDocument/2006/relationships/image" Target="../media/image63.svg"/><Relationship Id="rId114" Type="http://schemas.openxmlformats.org/officeDocument/2006/relationships/image" Target="../media/image128.png"/><Relationship Id="rId119" Type="http://schemas.openxmlformats.org/officeDocument/2006/relationships/image" Target="../media/image133.svg"/><Relationship Id="rId44" Type="http://schemas.openxmlformats.org/officeDocument/2006/relationships/image" Target="../media/image58.png"/><Relationship Id="rId60" Type="http://schemas.openxmlformats.org/officeDocument/2006/relationships/image" Target="../media/image74.png"/><Relationship Id="rId65" Type="http://schemas.openxmlformats.org/officeDocument/2006/relationships/image" Target="../media/image79.svg"/><Relationship Id="rId81" Type="http://schemas.openxmlformats.org/officeDocument/2006/relationships/image" Target="../media/image95.svg"/><Relationship Id="rId86" Type="http://schemas.openxmlformats.org/officeDocument/2006/relationships/image" Target="../media/image100.png"/><Relationship Id="rId130" Type="http://schemas.openxmlformats.org/officeDocument/2006/relationships/image" Target="../media/image144.png"/><Relationship Id="rId135" Type="http://schemas.openxmlformats.org/officeDocument/2006/relationships/image" Target="../media/image149.svg"/><Relationship Id="rId151" Type="http://schemas.openxmlformats.org/officeDocument/2006/relationships/image" Target="../media/image165.png"/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39" Type="http://schemas.openxmlformats.org/officeDocument/2006/relationships/image" Target="../media/image53.svg"/><Relationship Id="rId109" Type="http://schemas.openxmlformats.org/officeDocument/2006/relationships/image" Target="../media/image123.svg"/><Relationship Id="rId34" Type="http://schemas.openxmlformats.org/officeDocument/2006/relationships/image" Target="../media/image48.png"/><Relationship Id="rId50" Type="http://schemas.openxmlformats.org/officeDocument/2006/relationships/image" Target="../media/image64.png"/><Relationship Id="rId55" Type="http://schemas.openxmlformats.org/officeDocument/2006/relationships/image" Target="../media/image69.svg"/><Relationship Id="rId76" Type="http://schemas.openxmlformats.org/officeDocument/2006/relationships/image" Target="../media/image90.png"/><Relationship Id="rId97" Type="http://schemas.openxmlformats.org/officeDocument/2006/relationships/image" Target="../media/image111.svg"/><Relationship Id="rId104" Type="http://schemas.openxmlformats.org/officeDocument/2006/relationships/image" Target="../media/image118.png"/><Relationship Id="rId120" Type="http://schemas.openxmlformats.org/officeDocument/2006/relationships/image" Target="../media/image134.png"/><Relationship Id="rId125" Type="http://schemas.openxmlformats.org/officeDocument/2006/relationships/image" Target="../media/image139.svg"/><Relationship Id="rId141" Type="http://schemas.openxmlformats.org/officeDocument/2006/relationships/image" Target="../media/image155.png"/><Relationship Id="rId146" Type="http://schemas.openxmlformats.org/officeDocument/2006/relationships/image" Target="../media/image160.svg"/><Relationship Id="rId7" Type="http://schemas.openxmlformats.org/officeDocument/2006/relationships/image" Target="../media/image21.svg"/><Relationship Id="rId71" Type="http://schemas.openxmlformats.org/officeDocument/2006/relationships/image" Target="../media/image85.svg"/><Relationship Id="rId92" Type="http://schemas.openxmlformats.org/officeDocument/2006/relationships/image" Target="../media/image106.png"/><Relationship Id="rId2" Type="http://schemas.openxmlformats.org/officeDocument/2006/relationships/image" Target="../media/image16.png"/><Relationship Id="rId29" Type="http://schemas.openxmlformats.org/officeDocument/2006/relationships/image" Target="../media/image43.svg"/><Relationship Id="rId24" Type="http://schemas.openxmlformats.org/officeDocument/2006/relationships/image" Target="../media/image38.png"/><Relationship Id="rId40" Type="http://schemas.openxmlformats.org/officeDocument/2006/relationships/image" Target="../media/image54.png"/><Relationship Id="rId45" Type="http://schemas.openxmlformats.org/officeDocument/2006/relationships/image" Target="../media/image59.svg"/><Relationship Id="rId66" Type="http://schemas.openxmlformats.org/officeDocument/2006/relationships/image" Target="../media/image80.png"/><Relationship Id="rId87" Type="http://schemas.openxmlformats.org/officeDocument/2006/relationships/image" Target="../media/image101.svg"/><Relationship Id="rId110" Type="http://schemas.openxmlformats.org/officeDocument/2006/relationships/image" Target="../media/image124.png"/><Relationship Id="rId115" Type="http://schemas.openxmlformats.org/officeDocument/2006/relationships/image" Target="../media/image129.svg"/><Relationship Id="rId131" Type="http://schemas.openxmlformats.org/officeDocument/2006/relationships/image" Target="../media/image145.svg"/><Relationship Id="rId136" Type="http://schemas.openxmlformats.org/officeDocument/2006/relationships/image" Target="../media/image150.svg"/><Relationship Id="rId61" Type="http://schemas.openxmlformats.org/officeDocument/2006/relationships/image" Target="../media/image75.svg"/><Relationship Id="rId82" Type="http://schemas.openxmlformats.org/officeDocument/2006/relationships/image" Target="../media/image96.png"/><Relationship Id="rId152" Type="http://schemas.openxmlformats.org/officeDocument/2006/relationships/image" Target="../media/image166.svg"/><Relationship Id="rId19" Type="http://schemas.openxmlformats.org/officeDocument/2006/relationships/image" Target="../media/image33.svg"/><Relationship Id="rId14" Type="http://schemas.openxmlformats.org/officeDocument/2006/relationships/image" Target="../media/image28.png"/><Relationship Id="rId30" Type="http://schemas.openxmlformats.org/officeDocument/2006/relationships/image" Target="../media/image44.png"/><Relationship Id="rId35" Type="http://schemas.openxmlformats.org/officeDocument/2006/relationships/image" Target="../media/image49.svg"/><Relationship Id="rId56" Type="http://schemas.openxmlformats.org/officeDocument/2006/relationships/image" Target="../media/image70.png"/><Relationship Id="rId77" Type="http://schemas.openxmlformats.org/officeDocument/2006/relationships/image" Target="../media/image91.svg"/><Relationship Id="rId100" Type="http://schemas.openxmlformats.org/officeDocument/2006/relationships/image" Target="../media/image114.png"/><Relationship Id="rId105" Type="http://schemas.openxmlformats.org/officeDocument/2006/relationships/image" Target="../media/image119.svg"/><Relationship Id="rId126" Type="http://schemas.openxmlformats.org/officeDocument/2006/relationships/image" Target="../media/image140.png"/><Relationship Id="rId147" Type="http://schemas.openxmlformats.org/officeDocument/2006/relationships/image" Target="../media/image161.png"/><Relationship Id="rId8" Type="http://schemas.openxmlformats.org/officeDocument/2006/relationships/image" Target="../media/image22.png"/><Relationship Id="rId51" Type="http://schemas.openxmlformats.org/officeDocument/2006/relationships/image" Target="../media/image65.svg"/><Relationship Id="rId72" Type="http://schemas.openxmlformats.org/officeDocument/2006/relationships/image" Target="../media/image86.png"/><Relationship Id="rId93" Type="http://schemas.openxmlformats.org/officeDocument/2006/relationships/image" Target="../media/image107.svg"/><Relationship Id="rId98" Type="http://schemas.openxmlformats.org/officeDocument/2006/relationships/image" Target="../media/image112.png"/><Relationship Id="rId121" Type="http://schemas.openxmlformats.org/officeDocument/2006/relationships/image" Target="../media/image135.svg"/><Relationship Id="rId142" Type="http://schemas.openxmlformats.org/officeDocument/2006/relationships/image" Target="../media/image156.svg"/><Relationship Id="rId3" Type="http://schemas.openxmlformats.org/officeDocument/2006/relationships/image" Target="../media/image17.png"/><Relationship Id="rId25" Type="http://schemas.openxmlformats.org/officeDocument/2006/relationships/image" Target="../media/image39.svg"/><Relationship Id="rId46" Type="http://schemas.openxmlformats.org/officeDocument/2006/relationships/image" Target="../media/image60.png"/><Relationship Id="rId67" Type="http://schemas.openxmlformats.org/officeDocument/2006/relationships/image" Target="../media/image81.svg"/><Relationship Id="rId116" Type="http://schemas.openxmlformats.org/officeDocument/2006/relationships/image" Target="../media/image130.png"/><Relationship Id="rId137" Type="http://schemas.openxmlformats.org/officeDocument/2006/relationships/image" Target="../media/image151.png"/><Relationship Id="rId20" Type="http://schemas.openxmlformats.org/officeDocument/2006/relationships/image" Target="../media/image34.png"/><Relationship Id="rId41" Type="http://schemas.openxmlformats.org/officeDocument/2006/relationships/image" Target="../media/image55.svg"/><Relationship Id="rId62" Type="http://schemas.openxmlformats.org/officeDocument/2006/relationships/image" Target="../media/image76.png"/><Relationship Id="rId83" Type="http://schemas.openxmlformats.org/officeDocument/2006/relationships/image" Target="../media/image97.svg"/><Relationship Id="rId88" Type="http://schemas.openxmlformats.org/officeDocument/2006/relationships/image" Target="../media/image102.png"/><Relationship Id="rId111" Type="http://schemas.openxmlformats.org/officeDocument/2006/relationships/image" Target="../media/image125.svg"/><Relationship Id="rId132" Type="http://schemas.openxmlformats.org/officeDocument/2006/relationships/image" Target="../media/image146.png"/><Relationship Id="rId153" Type="http://schemas.openxmlformats.org/officeDocument/2006/relationships/image" Target="../media/image167.jpg"/><Relationship Id="rId15" Type="http://schemas.openxmlformats.org/officeDocument/2006/relationships/image" Target="../media/image29.svg"/><Relationship Id="rId36" Type="http://schemas.openxmlformats.org/officeDocument/2006/relationships/image" Target="../media/image50.png"/><Relationship Id="rId57" Type="http://schemas.openxmlformats.org/officeDocument/2006/relationships/image" Target="../media/image71.svg"/><Relationship Id="rId106" Type="http://schemas.openxmlformats.org/officeDocument/2006/relationships/image" Target="../media/image120.png"/><Relationship Id="rId127" Type="http://schemas.openxmlformats.org/officeDocument/2006/relationships/image" Target="../media/image141.svg"/><Relationship Id="rId10" Type="http://schemas.openxmlformats.org/officeDocument/2006/relationships/image" Target="../media/image24.png"/><Relationship Id="rId31" Type="http://schemas.openxmlformats.org/officeDocument/2006/relationships/image" Target="../media/image45.svg"/><Relationship Id="rId52" Type="http://schemas.openxmlformats.org/officeDocument/2006/relationships/image" Target="../media/image66.png"/><Relationship Id="rId73" Type="http://schemas.openxmlformats.org/officeDocument/2006/relationships/image" Target="../media/image87.svg"/><Relationship Id="rId78" Type="http://schemas.openxmlformats.org/officeDocument/2006/relationships/image" Target="../media/image92.png"/><Relationship Id="rId94" Type="http://schemas.openxmlformats.org/officeDocument/2006/relationships/image" Target="../media/image108.png"/><Relationship Id="rId99" Type="http://schemas.openxmlformats.org/officeDocument/2006/relationships/image" Target="../media/image113.svg"/><Relationship Id="rId101" Type="http://schemas.openxmlformats.org/officeDocument/2006/relationships/image" Target="../media/image115.svg"/><Relationship Id="rId122" Type="http://schemas.openxmlformats.org/officeDocument/2006/relationships/image" Target="../media/image136.png"/><Relationship Id="rId143" Type="http://schemas.openxmlformats.org/officeDocument/2006/relationships/image" Target="../media/image157.png"/><Relationship Id="rId148" Type="http://schemas.openxmlformats.org/officeDocument/2006/relationships/image" Target="../media/image162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26" Type="http://schemas.openxmlformats.org/officeDocument/2006/relationships/image" Target="../media/image40.png"/><Relationship Id="rId47" Type="http://schemas.openxmlformats.org/officeDocument/2006/relationships/image" Target="../media/image61.svg"/><Relationship Id="rId68" Type="http://schemas.openxmlformats.org/officeDocument/2006/relationships/image" Target="../media/image82.png"/><Relationship Id="rId89" Type="http://schemas.openxmlformats.org/officeDocument/2006/relationships/image" Target="../media/image103.svg"/><Relationship Id="rId112" Type="http://schemas.openxmlformats.org/officeDocument/2006/relationships/image" Target="../media/image126.png"/><Relationship Id="rId133" Type="http://schemas.openxmlformats.org/officeDocument/2006/relationships/image" Target="../media/image147.svg"/><Relationship Id="rId16" Type="http://schemas.openxmlformats.org/officeDocument/2006/relationships/image" Target="../media/image30.png"/><Relationship Id="rId37" Type="http://schemas.openxmlformats.org/officeDocument/2006/relationships/image" Target="../media/image51.svg"/><Relationship Id="rId58" Type="http://schemas.openxmlformats.org/officeDocument/2006/relationships/image" Target="../media/image72.png"/><Relationship Id="rId79" Type="http://schemas.openxmlformats.org/officeDocument/2006/relationships/image" Target="../media/image93.svg"/><Relationship Id="rId102" Type="http://schemas.openxmlformats.org/officeDocument/2006/relationships/image" Target="../media/image116.png"/><Relationship Id="rId123" Type="http://schemas.openxmlformats.org/officeDocument/2006/relationships/image" Target="../media/image137.svg"/><Relationship Id="rId144" Type="http://schemas.openxmlformats.org/officeDocument/2006/relationships/image" Target="../media/image158.svg"/><Relationship Id="rId90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unsplash.com/s/photos/crowd?utm_source=unsplash&amp;utm_medium=referral&amp;utm_content=creditCopyText" TargetMode="External"/><Relationship Id="rId4" Type="http://schemas.openxmlformats.org/officeDocument/2006/relationships/hyperlink" Target="https://unsplash.com/@davideragusa?utm_source=unsplash&amp;utm_medium=referral&amp;utm_content=creditCopyTex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urranrob?utm_source=unsplash&amp;utm_medium=referral&amp;utm_content=creditCopyText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hyperlink" Target="https://unsplash.com/s/photos/crowd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vick?utm_source=unsplash&amp;utm_medium=referral&amp;utm_content=creditCopyText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unsplash.com/collections/16762197/data-center?utm_source=unsplash&amp;utm_medium=referral&amp;utm_content=creditCopyTex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79A7C-F319-40A5-84E5-00F0287FC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4837" y="2735262"/>
            <a:ext cx="9363061" cy="664797"/>
          </a:xfrm>
        </p:spPr>
        <p:txBody>
          <a:bodyPr>
            <a:noAutofit/>
          </a:bodyPr>
          <a:lstStyle/>
          <a:p>
            <a:r>
              <a:rPr lang="en-GB" sz="5400" dirty="0"/>
              <a:t>Easier to read</a:t>
            </a:r>
          </a:p>
          <a:p>
            <a:r>
              <a:rPr lang="en-GB" sz="5400" dirty="0"/>
              <a:t>Easier to Develop</a:t>
            </a:r>
          </a:p>
          <a:p>
            <a:r>
              <a:rPr lang="en-GB" sz="5400" dirty="0"/>
              <a:t>Fantastic VS Code Resources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A16B6-33DE-49F2-A8FF-7FE394A34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43935" cy="1840230"/>
          </a:xfrm>
        </p:spPr>
        <p:txBody>
          <a:bodyPr/>
          <a:lstStyle/>
          <a:p>
            <a:r>
              <a:rPr lang="en-US" altLang="en-US" sz="4488" dirty="0">
                <a:ln>
                  <a:noFill/>
                </a:ln>
                <a:solidFill>
                  <a:schemeClr val="bg2"/>
                </a:solidFill>
                <a:latin typeface="inherit"/>
              </a:rPr>
              <a:t>Why use Bicep and not ARM Templates ?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36577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4B4341-9AF0-4B70-9DE4-C2AD29461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262"/>
            <a:ext cx="12434711" cy="497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3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71C491-E4F8-4809-AD53-6F60F59C209F}"/>
              </a:ext>
            </a:extLst>
          </p:cNvPr>
          <p:cNvSpPr txBox="1"/>
          <p:nvPr/>
        </p:nvSpPr>
        <p:spPr>
          <a:xfrm>
            <a:off x="2604359" y="1439862"/>
            <a:ext cx="7126046" cy="124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sz="1836" dirty="0">
                <a:solidFill>
                  <a:srgbClr val="9CDCFE"/>
                </a:solidFill>
                <a:latin typeface="Consolas" panose="020B0609020204030204" pitchFamily="49" charset="0"/>
              </a:rPr>
              <a:t>"resources"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: [{</a:t>
            </a:r>
          </a:p>
          <a:p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836" dirty="0">
                <a:solidFill>
                  <a:srgbClr val="9CDCFE"/>
                </a:solidFill>
                <a:latin typeface="Consolas" panose="020B0609020204030204" pitchFamily="49" charset="0"/>
              </a:rPr>
              <a:t>"type"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GB" sz="1836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GB" sz="1836" dirty="0" err="1">
                <a:solidFill>
                  <a:srgbClr val="CE9178"/>
                </a:solidFill>
                <a:latin typeface="Consolas" panose="020B0609020204030204" pitchFamily="49" charset="0"/>
              </a:rPr>
              <a:t>Microsoft.Network</a:t>
            </a:r>
            <a:r>
              <a:rPr lang="en-GB" sz="1836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GB" sz="1836" dirty="0" err="1">
                <a:solidFill>
                  <a:srgbClr val="CE9178"/>
                </a:solidFill>
                <a:latin typeface="Consolas" panose="020B0609020204030204" pitchFamily="49" charset="0"/>
              </a:rPr>
              <a:t>virtualNetworks</a:t>
            </a:r>
            <a:r>
              <a:rPr lang="en-GB" sz="1836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836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GB" sz="1836" dirty="0" err="1">
                <a:solidFill>
                  <a:srgbClr val="9CDCFE"/>
                </a:solidFill>
                <a:latin typeface="Consolas" panose="020B0609020204030204" pitchFamily="49" charset="0"/>
              </a:rPr>
              <a:t>apiVersion</a:t>
            </a:r>
            <a:r>
              <a:rPr lang="en-GB" sz="1836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GB" sz="1836" dirty="0">
                <a:solidFill>
                  <a:srgbClr val="CE9178"/>
                </a:solidFill>
                <a:latin typeface="Consolas" panose="020B0609020204030204" pitchFamily="49" charset="0"/>
              </a:rPr>
              <a:t>"2021-02-01"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836" dirty="0">
                <a:solidFill>
                  <a:srgbClr val="9CDCFE"/>
                </a:solidFill>
                <a:latin typeface="Consolas" panose="020B0609020204030204" pitchFamily="49" charset="0"/>
              </a:rPr>
              <a:t>"name"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GB" sz="1836" dirty="0">
                <a:solidFill>
                  <a:srgbClr val="CE9178"/>
                </a:solidFill>
                <a:latin typeface="Consolas" panose="020B0609020204030204" pitchFamily="49" charset="0"/>
              </a:rPr>
              <a:t>"[parameters('name')]"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B6FCA-56DE-4CEE-B7D1-4425E94225F7}"/>
              </a:ext>
            </a:extLst>
          </p:cNvPr>
          <p:cNvSpPr txBox="1"/>
          <p:nvPr/>
        </p:nvSpPr>
        <p:spPr>
          <a:xfrm>
            <a:off x="1316091" y="3802062"/>
            <a:ext cx="9804291" cy="670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36" dirty="0">
                <a:solidFill>
                  <a:srgbClr val="C586C0"/>
                </a:solidFill>
                <a:latin typeface="Consolas" panose="020B0609020204030204" pitchFamily="49" charset="0"/>
              </a:rPr>
              <a:t>resource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836" dirty="0" err="1">
                <a:solidFill>
                  <a:srgbClr val="9CDCFE"/>
                </a:solidFill>
                <a:latin typeface="Consolas" panose="020B0609020204030204" pitchFamily="49" charset="0"/>
              </a:rPr>
              <a:t>name_resource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836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GB" sz="1836" dirty="0" err="1">
                <a:solidFill>
                  <a:srgbClr val="CE9178"/>
                </a:solidFill>
                <a:latin typeface="Consolas" panose="020B0609020204030204" pitchFamily="49" charset="0"/>
              </a:rPr>
              <a:t>Microsoft.Network</a:t>
            </a:r>
            <a:r>
              <a:rPr lang="en-GB" sz="1836" dirty="0">
                <a:solidFill>
                  <a:srgbClr val="CE9178"/>
                </a:solidFill>
                <a:latin typeface="Consolas" panose="020B0609020204030204" pitchFamily="49" charset="0"/>
              </a:rPr>
              <a:t>/virtualNetworks@2021-02-01'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= {</a:t>
            </a:r>
          </a:p>
          <a:p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GB" sz="1836" dirty="0">
                <a:solidFill>
                  <a:srgbClr val="DCDCAA"/>
                </a:solidFill>
                <a:latin typeface="Consolas" panose="020B0609020204030204" pitchFamily="49" charset="0"/>
              </a:rPr>
              <a:t>name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GB" sz="1836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endParaRPr lang="en-GB" sz="1836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09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A5F0DD-EE3F-44A6-AC14-0D67FC8C52F5}"/>
              </a:ext>
            </a:extLst>
          </p:cNvPr>
          <p:cNvSpPr txBox="1"/>
          <p:nvPr/>
        </p:nvSpPr>
        <p:spPr>
          <a:xfrm>
            <a:off x="718270" y="734162"/>
            <a:ext cx="10862437" cy="2783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28" dirty="0">
                <a:solidFill>
                  <a:srgbClr val="9CDCFE"/>
                </a:solidFill>
                <a:latin typeface="Consolas" panose="020B0609020204030204" pitchFamily="49" charset="0"/>
              </a:rPr>
              <a:t>"properties"</a:t>
            </a:r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: {</a:t>
            </a:r>
          </a:p>
          <a:p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428" dirty="0">
                <a:solidFill>
                  <a:srgbClr val="9CDCFE"/>
                </a:solidFill>
                <a:latin typeface="Consolas" panose="020B0609020204030204" pitchFamily="49" charset="0"/>
              </a:rPr>
              <a:t>"copy"</a:t>
            </a:r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: [{</a:t>
            </a:r>
          </a:p>
          <a:p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GB" sz="1428" dirty="0">
                <a:solidFill>
                  <a:srgbClr val="9CDCFE"/>
                </a:solidFill>
                <a:latin typeface="Consolas" panose="020B0609020204030204" pitchFamily="49" charset="0"/>
              </a:rPr>
              <a:t>"name"</a:t>
            </a:r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GB" sz="1428" dirty="0">
                <a:solidFill>
                  <a:srgbClr val="CE9178"/>
                </a:solidFill>
                <a:latin typeface="Consolas" panose="020B0609020204030204" pitchFamily="49" charset="0"/>
              </a:rPr>
              <a:t>"subnets"</a:t>
            </a:r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GB" sz="1428" dirty="0">
                <a:solidFill>
                  <a:srgbClr val="9CDCFE"/>
                </a:solidFill>
                <a:latin typeface="Consolas" panose="020B0609020204030204" pitchFamily="49" charset="0"/>
              </a:rPr>
              <a:t>"count"</a:t>
            </a:r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GB" sz="1428" dirty="0">
                <a:solidFill>
                  <a:srgbClr val="CE9178"/>
                </a:solidFill>
                <a:latin typeface="Consolas" panose="020B0609020204030204" pitchFamily="49" charset="0"/>
              </a:rPr>
              <a:t>"[length(parameters('subnets'))]"</a:t>
            </a:r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GB" sz="1428" dirty="0">
                <a:solidFill>
                  <a:srgbClr val="9CDCFE"/>
                </a:solidFill>
                <a:latin typeface="Consolas" panose="020B0609020204030204" pitchFamily="49" charset="0"/>
              </a:rPr>
              <a:t>"input"</a:t>
            </a:r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: {</a:t>
            </a:r>
          </a:p>
          <a:p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GB" sz="1428" dirty="0">
                <a:solidFill>
                  <a:srgbClr val="9CDCFE"/>
                </a:solidFill>
                <a:latin typeface="Consolas" panose="020B0609020204030204" pitchFamily="49" charset="0"/>
              </a:rPr>
              <a:t>"name"</a:t>
            </a:r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GB" sz="1428" dirty="0">
                <a:solidFill>
                  <a:srgbClr val="CE9178"/>
                </a:solidFill>
                <a:latin typeface="Consolas" panose="020B0609020204030204" pitchFamily="49" charset="0"/>
              </a:rPr>
              <a:t>"[parameters('subnets')[</a:t>
            </a:r>
            <a:r>
              <a:rPr lang="en-GB" sz="1428" dirty="0" err="1">
                <a:solidFill>
                  <a:srgbClr val="CE9178"/>
                </a:solidFill>
                <a:latin typeface="Consolas" panose="020B0609020204030204" pitchFamily="49" charset="0"/>
              </a:rPr>
              <a:t>copyIndex</a:t>
            </a:r>
            <a:r>
              <a:rPr lang="en-GB" sz="1428" dirty="0">
                <a:solidFill>
                  <a:srgbClr val="CE9178"/>
                </a:solidFill>
                <a:latin typeface="Consolas" panose="020B0609020204030204" pitchFamily="49" charset="0"/>
              </a:rPr>
              <a:t>('subnets')].</a:t>
            </a:r>
            <a:r>
              <a:rPr lang="en-GB" sz="1428" dirty="0" err="1">
                <a:solidFill>
                  <a:srgbClr val="CE9178"/>
                </a:solidFill>
                <a:latin typeface="Consolas" panose="020B0609020204030204" pitchFamily="49" charset="0"/>
              </a:rPr>
              <a:t>subnetName</a:t>
            </a:r>
            <a:r>
              <a:rPr lang="en-GB" sz="1428" dirty="0">
                <a:solidFill>
                  <a:srgbClr val="CE9178"/>
                </a:solidFill>
                <a:latin typeface="Consolas" panose="020B0609020204030204" pitchFamily="49" charset="0"/>
              </a:rPr>
              <a:t>]"</a:t>
            </a:r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GB" sz="1428" dirty="0">
                <a:solidFill>
                  <a:srgbClr val="9CDCFE"/>
                </a:solidFill>
                <a:latin typeface="Consolas" panose="020B0609020204030204" pitchFamily="49" charset="0"/>
              </a:rPr>
              <a:t>"properties"</a:t>
            </a:r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: {</a:t>
            </a:r>
          </a:p>
          <a:p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</a:t>
            </a:r>
            <a:r>
              <a:rPr lang="en-GB" sz="1428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GB" sz="1428" dirty="0" err="1">
                <a:solidFill>
                  <a:srgbClr val="9CDCFE"/>
                </a:solidFill>
                <a:latin typeface="Consolas" panose="020B0609020204030204" pitchFamily="49" charset="0"/>
              </a:rPr>
              <a:t>addressPrefix</a:t>
            </a:r>
            <a:r>
              <a:rPr lang="en-GB" sz="1428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GB" sz="1428" dirty="0">
                <a:solidFill>
                  <a:srgbClr val="CE9178"/>
                </a:solidFill>
                <a:latin typeface="Consolas" panose="020B0609020204030204" pitchFamily="49" charset="0"/>
              </a:rPr>
              <a:t>"[parameters('subnets')[</a:t>
            </a:r>
            <a:r>
              <a:rPr lang="en-GB" sz="1428" dirty="0" err="1">
                <a:solidFill>
                  <a:srgbClr val="CE9178"/>
                </a:solidFill>
                <a:latin typeface="Consolas" panose="020B0609020204030204" pitchFamily="49" charset="0"/>
              </a:rPr>
              <a:t>copyIndex</a:t>
            </a:r>
            <a:r>
              <a:rPr lang="en-GB" sz="1428" dirty="0">
                <a:solidFill>
                  <a:srgbClr val="CE9178"/>
                </a:solidFill>
                <a:latin typeface="Consolas" panose="020B0609020204030204" pitchFamily="49" charset="0"/>
              </a:rPr>
              <a:t>('subnets')].</a:t>
            </a:r>
            <a:r>
              <a:rPr lang="en-GB" sz="1428" dirty="0" err="1">
                <a:solidFill>
                  <a:srgbClr val="CE9178"/>
                </a:solidFill>
                <a:latin typeface="Consolas" panose="020B0609020204030204" pitchFamily="49" charset="0"/>
              </a:rPr>
              <a:t>addressPrefix</a:t>
            </a:r>
            <a:r>
              <a:rPr lang="en-GB" sz="1428" dirty="0">
                <a:solidFill>
                  <a:srgbClr val="CE9178"/>
                </a:solidFill>
                <a:latin typeface="Consolas" panose="020B0609020204030204" pitchFamily="49" charset="0"/>
              </a:rPr>
              <a:t>]"</a:t>
            </a:r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</a:t>
            </a:r>
            <a:r>
              <a:rPr lang="en-GB" sz="1428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GB" sz="1428" dirty="0" err="1">
                <a:solidFill>
                  <a:srgbClr val="9CDCFE"/>
                </a:solidFill>
                <a:latin typeface="Consolas" panose="020B0609020204030204" pitchFamily="49" charset="0"/>
              </a:rPr>
              <a:t>serviceEndpoints</a:t>
            </a:r>
            <a:r>
              <a:rPr lang="en-GB" sz="1428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GB" sz="1428" dirty="0">
                <a:solidFill>
                  <a:srgbClr val="CE9178"/>
                </a:solidFill>
                <a:latin typeface="Consolas" panose="020B0609020204030204" pitchFamily="49" charset="0"/>
              </a:rPr>
              <a:t>"[variables('</a:t>
            </a:r>
            <a:r>
              <a:rPr lang="en-GB" sz="1428" dirty="0" err="1">
                <a:solidFill>
                  <a:srgbClr val="CE9178"/>
                </a:solidFill>
                <a:latin typeface="Consolas" panose="020B0609020204030204" pitchFamily="49" charset="0"/>
              </a:rPr>
              <a:t>serviceEndpointarray</a:t>
            </a:r>
            <a:r>
              <a:rPr lang="en-GB" sz="1428" dirty="0">
                <a:solidFill>
                  <a:srgbClr val="CE9178"/>
                </a:solidFill>
                <a:latin typeface="Consolas" panose="020B0609020204030204" pitchFamily="49" charset="0"/>
              </a:rPr>
              <a:t>')]"</a:t>
            </a:r>
            <a:endParaRPr lang="en-GB" sz="1428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}</a:t>
            </a:r>
          </a:p>
          <a:p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en-GB" sz="1428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}],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81719-7C58-41F7-915A-5889E1E7B0C2}"/>
              </a:ext>
            </a:extLst>
          </p:cNvPr>
          <p:cNvSpPr txBox="1"/>
          <p:nvPr/>
        </p:nvSpPr>
        <p:spPr>
          <a:xfrm>
            <a:off x="2865437" y="3725862"/>
            <a:ext cx="6217356" cy="2352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836" dirty="0">
                <a:solidFill>
                  <a:srgbClr val="DCDCAA"/>
                </a:solidFill>
                <a:latin typeface="Consolas" panose="020B0609020204030204" pitchFamily="49" charset="0"/>
              </a:rPr>
              <a:t>properties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: {</a:t>
            </a:r>
          </a:p>
          <a:p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sz="1836" dirty="0">
                <a:solidFill>
                  <a:srgbClr val="DCDCAA"/>
                </a:solidFill>
                <a:latin typeface="Consolas" panose="020B0609020204030204" pitchFamily="49" charset="0"/>
              </a:rPr>
              <a:t>subnets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: [</a:t>
            </a:r>
            <a:r>
              <a:rPr lang="en-GB" sz="1836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836" dirty="0">
                <a:solidFill>
                  <a:srgbClr val="9CDCFE"/>
                </a:solidFill>
                <a:latin typeface="Consolas" panose="020B0609020204030204" pitchFamily="49" charset="0"/>
              </a:rPr>
              <a:t>item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836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836" dirty="0">
                <a:solidFill>
                  <a:srgbClr val="9CDCFE"/>
                </a:solidFill>
                <a:latin typeface="Consolas" panose="020B0609020204030204" pitchFamily="49" charset="0"/>
              </a:rPr>
              <a:t>subnets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: {</a:t>
            </a:r>
          </a:p>
          <a:p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GB" sz="1836" dirty="0">
                <a:solidFill>
                  <a:srgbClr val="DCDCAA"/>
                </a:solidFill>
                <a:latin typeface="Consolas" panose="020B0609020204030204" pitchFamily="49" charset="0"/>
              </a:rPr>
              <a:t>name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GB" sz="1836" dirty="0" err="1">
                <a:solidFill>
                  <a:srgbClr val="9CDCFE"/>
                </a:solidFill>
                <a:latin typeface="Consolas" panose="020B0609020204030204" pitchFamily="49" charset="0"/>
              </a:rPr>
              <a:t>item</a:t>
            </a:r>
            <a:r>
              <a:rPr lang="en-GB" sz="1836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836" dirty="0" err="1">
                <a:solidFill>
                  <a:srgbClr val="9CDCFE"/>
                </a:solidFill>
                <a:latin typeface="Consolas" panose="020B0609020204030204" pitchFamily="49" charset="0"/>
              </a:rPr>
              <a:t>subnetName</a:t>
            </a:r>
            <a:endParaRPr lang="en-GB" sz="1836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GB" sz="1836" dirty="0">
                <a:solidFill>
                  <a:srgbClr val="DCDCAA"/>
                </a:solidFill>
                <a:latin typeface="Consolas" panose="020B0609020204030204" pitchFamily="49" charset="0"/>
              </a:rPr>
              <a:t>properties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: {</a:t>
            </a:r>
          </a:p>
          <a:p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836" dirty="0" err="1">
                <a:solidFill>
                  <a:srgbClr val="DCDCAA"/>
                </a:solidFill>
                <a:latin typeface="Consolas" panose="020B0609020204030204" pitchFamily="49" charset="0"/>
              </a:rPr>
              <a:t>addressPrefix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GB" sz="1836" dirty="0" err="1">
                <a:solidFill>
                  <a:srgbClr val="9CDCFE"/>
                </a:solidFill>
                <a:latin typeface="Consolas" panose="020B0609020204030204" pitchFamily="49" charset="0"/>
              </a:rPr>
              <a:t>item</a:t>
            </a:r>
            <a:r>
              <a:rPr lang="en-GB" sz="1836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836" dirty="0" err="1">
                <a:solidFill>
                  <a:srgbClr val="9CDCFE"/>
                </a:solidFill>
                <a:latin typeface="Consolas" panose="020B0609020204030204" pitchFamily="49" charset="0"/>
              </a:rPr>
              <a:t>addressPrefix</a:t>
            </a:r>
            <a:endParaRPr lang="en-GB" sz="1836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836" dirty="0" err="1">
                <a:solidFill>
                  <a:srgbClr val="DCDCAA"/>
                </a:solidFill>
                <a:latin typeface="Consolas" panose="020B0609020204030204" pitchFamily="49" charset="0"/>
              </a:rPr>
              <a:t>serviceEndpoints</a:t>
            </a:r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GB" sz="1836" dirty="0" err="1">
                <a:solidFill>
                  <a:srgbClr val="9CDCFE"/>
                </a:solidFill>
                <a:latin typeface="Consolas" panose="020B0609020204030204" pitchFamily="49" charset="0"/>
              </a:rPr>
              <a:t>serviceEndpointarray</a:t>
            </a:r>
            <a:endParaRPr lang="en-GB" sz="1836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     }</a:t>
            </a:r>
          </a:p>
          <a:p>
            <a:r>
              <a:rPr lang="en-GB" sz="1836" dirty="0">
                <a:solidFill>
                  <a:srgbClr val="D4D4D4"/>
                </a:solidFill>
                <a:latin typeface="Consolas" panose="020B0609020204030204" pitchFamily="49" charset="0"/>
              </a:rPr>
              <a:t>    }]</a:t>
            </a:r>
          </a:p>
        </p:txBody>
      </p:sp>
    </p:spTree>
    <p:extLst>
      <p:ext uri="{BB962C8B-B14F-4D97-AF65-F5344CB8AC3E}">
        <p14:creationId xmlns:p14="http://schemas.microsoft.com/office/powerpoint/2010/main" val="321890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cep">
            <a:hlinkClick r:id="" action="ppaction://media"/>
            <a:extLst>
              <a:ext uri="{FF2B5EF4-FFF2-40B4-BE49-F238E27FC236}">
                <a16:creationId xmlns:a16="http://schemas.microsoft.com/office/drawing/2014/main" id="{103BD4DB-D393-493A-B3B3-3B4B1B40C0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084756" cy="622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8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73941-F509-4D0E-B2C7-8BAC81941A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9437" y="1973262"/>
            <a:ext cx="11277600" cy="4071884"/>
          </a:xfrm>
        </p:spPr>
        <p:txBody>
          <a:bodyPr/>
          <a:lstStyle/>
          <a:p>
            <a:pPr marL="0" indent="0" algn="ctr">
              <a:buNone/>
            </a:pPr>
            <a:r>
              <a:rPr lang="en-GB" sz="5400" dirty="0" err="1"/>
              <a:t>choco</a:t>
            </a:r>
            <a:r>
              <a:rPr lang="en-GB" sz="5400" dirty="0"/>
              <a:t> install bicep –y</a:t>
            </a:r>
          </a:p>
          <a:p>
            <a:pPr marL="0" indent="0" algn="ctr">
              <a:buNone/>
            </a:pPr>
            <a:r>
              <a:rPr lang="en-GB" dirty="0">
                <a:hlinkClick r:id="rId2"/>
              </a:rPr>
              <a:t>https://chocolatey.org/install</a:t>
            </a: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Other methods available here</a:t>
            </a:r>
          </a:p>
          <a:p>
            <a:pPr marL="0" indent="0" algn="ctr">
              <a:buNone/>
            </a:pPr>
            <a:r>
              <a:rPr lang="en-GB" dirty="0">
                <a:hlinkClick r:id="rId3"/>
              </a:rPr>
              <a:t>https://docs.microsoft.com/en-us/azure/azure-resource-manager/bicep/install</a:t>
            </a:r>
            <a:r>
              <a:rPr lang="en-GB" dirty="0"/>
              <a:t> </a:t>
            </a:r>
          </a:p>
          <a:p>
            <a:pPr marL="0" indent="0" algn="ctr">
              <a:buNone/>
            </a:pP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4C4B1-725A-4867-BE36-42E5942A6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63062" cy="1135062"/>
          </a:xfrm>
        </p:spPr>
        <p:txBody>
          <a:bodyPr/>
          <a:lstStyle/>
          <a:p>
            <a:r>
              <a:rPr lang="en-GB" sz="5400" dirty="0"/>
              <a:t>Install the tooling</a:t>
            </a:r>
          </a:p>
        </p:txBody>
      </p:sp>
    </p:spTree>
    <p:extLst>
      <p:ext uri="{BB962C8B-B14F-4D97-AF65-F5344CB8AC3E}">
        <p14:creationId xmlns:p14="http://schemas.microsoft.com/office/powerpoint/2010/main" val="325090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4DCBC4-77F4-87AD-FDAE-4EA70B2D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05" y="1211262"/>
            <a:ext cx="10032463" cy="48733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580366E-7C14-9A18-4F76-9CD03B2DE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63062" cy="1135062"/>
          </a:xfrm>
        </p:spPr>
        <p:txBody>
          <a:bodyPr/>
          <a:lstStyle/>
          <a:p>
            <a:r>
              <a:rPr lang="en-GB" sz="5400" dirty="0"/>
              <a:t>Install the tooling</a:t>
            </a:r>
          </a:p>
        </p:txBody>
      </p:sp>
    </p:spTree>
    <p:extLst>
      <p:ext uri="{BB962C8B-B14F-4D97-AF65-F5344CB8AC3E}">
        <p14:creationId xmlns:p14="http://schemas.microsoft.com/office/powerpoint/2010/main" val="1258677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84DAECFF-5A79-4B4F-BF81-79A3FA1FE2E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3" t="1844" r="25079" b="3040"/>
          <a:stretch/>
        </p:blipFill>
        <p:spPr>
          <a:xfrm>
            <a:off x="0" y="9427"/>
            <a:ext cx="1515080" cy="177517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E940BB-D620-47A8-BC4E-1EF12D18905A}"/>
              </a:ext>
            </a:extLst>
          </p:cNvPr>
          <p:cNvSpPr txBox="1"/>
          <p:nvPr/>
        </p:nvSpPr>
        <p:spPr>
          <a:xfrm>
            <a:off x="2222068" y="-28111"/>
            <a:ext cx="5482034" cy="958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507" dirty="0">
                <a:solidFill>
                  <a:schemeClr val="bg2"/>
                </a:solidFill>
              </a:rPr>
              <a:t>Develop Bicep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6DF0AE5-6F8D-4B4F-8A99-19C8E01AB5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2" t="7743" r="25383" b="10318"/>
          <a:stretch/>
        </p:blipFill>
        <p:spPr>
          <a:xfrm>
            <a:off x="-14224" y="3027079"/>
            <a:ext cx="1529304" cy="12574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8C7D04-5670-470B-BE1F-BB93C952466C}"/>
              </a:ext>
            </a:extLst>
          </p:cNvPr>
          <p:cNvSpPr txBox="1"/>
          <p:nvPr/>
        </p:nvSpPr>
        <p:spPr>
          <a:xfrm>
            <a:off x="7734351" y="2009135"/>
            <a:ext cx="2889242" cy="670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36" dirty="0">
                <a:solidFill>
                  <a:schemeClr val="bg2"/>
                </a:solidFill>
              </a:rPr>
              <a:t>Compile into ARM Template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492DA4-E18A-4AA5-9650-F64A6CA01AF3}"/>
              </a:ext>
            </a:extLst>
          </p:cNvPr>
          <p:cNvSpPr txBox="1"/>
          <p:nvPr/>
        </p:nvSpPr>
        <p:spPr>
          <a:xfrm>
            <a:off x="1968501" y="3778234"/>
            <a:ext cx="5482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2"/>
                </a:solidFill>
              </a:rPr>
              <a:t>Azure Resource Manager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D214DB-9301-2AED-B91B-0688609BAE7B}"/>
              </a:ext>
            </a:extLst>
          </p:cNvPr>
          <p:cNvGrpSpPr/>
          <p:nvPr/>
        </p:nvGrpSpPr>
        <p:grpSpPr>
          <a:xfrm>
            <a:off x="122237" y="4458564"/>
            <a:ext cx="9415640" cy="1719682"/>
            <a:chOff x="391060" y="4437346"/>
            <a:chExt cx="11615477" cy="2159500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2C152FDF-8EF6-4669-9CED-929AD14A0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845671" y="4491126"/>
              <a:ext cx="514033" cy="514033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B1CEFC8-276A-E438-8645-6664E0F3B13D}"/>
                </a:ext>
              </a:extLst>
            </p:cNvPr>
            <p:cNvGrpSpPr/>
            <p:nvPr/>
          </p:nvGrpSpPr>
          <p:grpSpPr>
            <a:xfrm>
              <a:off x="391060" y="4437346"/>
              <a:ext cx="11615477" cy="2159500"/>
              <a:chOff x="391060" y="4437346"/>
              <a:chExt cx="11615477" cy="2159500"/>
            </a:xfrm>
          </p:grpSpPr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FE142FD7-6C83-4201-8928-0CC95DE3D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902724" y="6054830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3E54E9C5-8433-42C3-B426-9557E9967E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349941" y="6044258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718846E8-8C96-4F94-A025-918EC65F5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786587" y="6004227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0843B04C-97E0-429C-8365-E8F29EA00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245441" y="5963770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E56C23F3-BB99-4DCD-AFE5-A2BDD243AB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664939" y="5960657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48" name="Graphic 47">
                <a:extLst>
                  <a:ext uri="{FF2B5EF4-FFF2-40B4-BE49-F238E27FC236}">
                    <a16:creationId xmlns:a16="http://schemas.microsoft.com/office/drawing/2014/main" id="{34334719-AE78-4CC7-B38E-EF4BE03EE8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139512" y="5985561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9CA4E16F-56B0-470F-9AD6-CA1F5ACF5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572539" y="6074496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451C37E0-5EF3-4270-A702-C3A205D808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3111590" y="6029344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9D44CAFF-5947-4407-A8FC-71D592F09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3635795" y="6068416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56" name="Graphic 55">
                <a:extLst>
                  <a:ext uri="{FF2B5EF4-FFF2-40B4-BE49-F238E27FC236}">
                    <a16:creationId xmlns:a16="http://schemas.microsoft.com/office/drawing/2014/main" id="{D7D9C370-7348-47A4-9FB6-F50D934FC5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4201237" y="6078112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58" name="Graphic 57">
                <a:extLst>
                  <a:ext uri="{FF2B5EF4-FFF2-40B4-BE49-F238E27FC236}">
                    <a16:creationId xmlns:a16="http://schemas.microsoft.com/office/drawing/2014/main" id="{282EAEBE-1BD9-49D3-9EAB-C9E1BF52CD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7620059" y="5975123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60" name="Graphic 59">
                <a:extLst>
                  <a:ext uri="{FF2B5EF4-FFF2-40B4-BE49-F238E27FC236}">
                    <a16:creationId xmlns:a16="http://schemas.microsoft.com/office/drawing/2014/main" id="{9A8BFD08-C488-4369-A283-67B43AFB0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7063952" y="6011721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62" name="Graphic 61">
                <a:extLst>
                  <a:ext uri="{FF2B5EF4-FFF2-40B4-BE49-F238E27FC236}">
                    <a16:creationId xmlns:a16="http://schemas.microsoft.com/office/drawing/2014/main" id="{253E8171-CF56-4B7F-A055-9B1BAA410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6508213" y="6037550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64" name="Graphic 63">
                <a:extLst>
                  <a:ext uri="{FF2B5EF4-FFF2-40B4-BE49-F238E27FC236}">
                    <a16:creationId xmlns:a16="http://schemas.microsoft.com/office/drawing/2014/main" id="{FC8DEF4A-3323-4B4A-8FF1-9153394C4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5958023" y="6036101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66" name="Graphic 65">
                <a:extLst>
                  <a:ext uri="{FF2B5EF4-FFF2-40B4-BE49-F238E27FC236}">
                    <a16:creationId xmlns:a16="http://schemas.microsoft.com/office/drawing/2014/main" id="{435E0E5C-8DEE-40EC-901A-5D33C36138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5317911" y="6053085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DA761307-32A7-402F-BA17-06FA1FED6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4769855" y="6006638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6E1E8978-5E82-48E3-8065-C3496EA68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11461076" y="6082813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60E3DC30-F555-4B26-9EC4-A9D24A9F1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2007774" y="6029344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8063A778-59C3-4BB6-8D2D-035655BC19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p:blipFill>
            <p:spPr>
              <a:xfrm>
                <a:off x="1501474" y="6032617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56D6442A-7B34-4602-9145-81B1F64786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/>
              </a:stretch>
            </p:blipFill>
            <p:spPr>
              <a:xfrm>
                <a:off x="965097" y="5960184"/>
                <a:ext cx="514033" cy="514033"/>
              </a:xfrm>
              <a:prstGeom prst="rect">
                <a:avLst/>
              </a:prstGeom>
            </p:spPr>
          </p:pic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8C728760-886F-4E5A-BA87-44AC793B5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7"/>
                  </a:ext>
                </a:extLst>
              </a:blip>
              <a:stretch>
                <a:fillRect/>
              </a:stretch>
            </p:blipFill>
            <p:spPr>
              <a:xfrm>
                <a:off x="391060" y="6013338"/>
                <a:ext cx="514033" cy="514033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00CC433-8976-445C-26A0-7C417126DD91}"/>
                  </a:ext>
                </a:extLst>
              </p:cNvPr>
              <p:cNvGrpSpPr/>
              <p:nvPr/>
            </p:nvGrpSpPr>
            <p:grpSpPr>
              <a:xfrm>
                <a:off x="419653" y="4437346"/>
                <a:ext cx="11586884" cy="1639216"/>
                <a:chOff x="419653" y="4437346"/>
                <a:chExt cx="11586884" cy="1639216"/>
              </a:xfrm>
            </p:grpSpPr>
            <p:pic>
              <p:nvPicPr>
                <p:cNvPr id="18" name="Graphic 17">
                  <a:extLst>
                    <a:ext uri="{FF2B5EF4-FFF2-40B4-BE49-F238E27FC236}">
                      <a16:creationId xmlns:a16="http://schemas.microsoft.com/office/drawing/2014/main" id="{0C8174A9-A4DB-4161-9C20-90F53C57F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653" y="4571507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F52A6241-FEB2-4133-A14E-E28FC3DCB7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910" y="4543027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22" name="Graphic 21">
                  <a:extLst>
                    <a:ext uri="{FF2B5EF4-FFF2-40B4-BE49-F238E27FC236}">
                      <a16:creationId xmlns:a16="http://schemas.microsoft.com/office/drawing/2014/main" id="{B64CC436-6BB7-4E13-9B14-394E25BEF1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9426" y="452265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26" name="Graphic 25">
                  <a:extLst>
                    <a:ext uri="{FF2B5EF4-FFF2-40B4-BE49-F238E27FC236}">
                      <a16:creationId xmlns:a16="http://schemas.microsoft.com/office/drawing/2014/main" id="{6F47C655-2AFF-4BB1-B199-18FE125B96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4925" y="5078682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82" name="Graphic 81">
                  <a:extLst>
                    <a:ext uri="{FF2B5EF4-FFF2-40B4-BE49-F238E27FC236}">
                      <a16:creationId xmlns:a16="http://schemas.microsoft.com/office/drawing/2014/main" id="{1C561CD5-63AB-49DA-B836-5F9769A404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92504" y="5509781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84" name="Graphic 83">
                  <a:extLst>
                    <a:ext uri="{FF2B5EF4-FFF2-40B4-BE49-F238E27FC236}">
                      <a16:creationId xmlns:a16="http://schemas.microsoft.com/office/drawing/2014/main" id="{B8D94A9E-6F70-457E-8AFD-F4F7D3C259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52993" y="503281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86" name="Graphic 85">
                  <a:extLst>
                    <a:ext uri="{FF2B5EF4-FFF2-40B4-BE49-F238E27FC236}">
                      <a16:creationId xmlns:a16="http://schemas.microsoft.com/office/drawing/2014/main" id="{8D9BB229-CBAC-45F2-BB1F-649BAD4C5A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52097" y="451148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88" name="Graphic 87">
                  <a:extLst>
                    <a:ext uri="{FF2B5EF4-FFF2-40B4-BE49-F238E27FC236}">
                      <a16:creationId xmlns:a16="http://schemas.microsoft.com/office/drawing/2014/main" id="{3382F7B1-79BF-4499-BC43-A9A2D8E57B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38847" y="5534756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90" name="Graphic 89">
                  <a:extLst>
                    <a:ext uri="{FF2B5EF4-FFF2-40B4-BE49-F238E27FC236}">
                      <a16:creationId xmlns:a16="http://schemas.microsoft.com/office/drawing/2014/main" id="{0F8F17CF-94F8-4C3F-835C-1A85835BFF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50803" y="504325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94" name="Graphic 93">
                  <a:extLst>
                    <a:ext uri="{FF2B5EF4-FFF2-40B4-BE49-F238E27FC236}">
                      <a16:creationId xmlns:a16="http://schemas.microsoft.com/office/drawing/2014/main" id="{E7AAA3C6-EE2F-4EC5-9441-2E5830AAFD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36770" y="5534756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3E5746D9-6D7B-4F29-99DB-4556E07F3A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56913" y="5025517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98" name="Graphic 97">
                  <a:extLst>
                    <a:ext uri="{FF2B5EF4-FFF2-40B4-BE49-F238E27FC236}">
                      <a16:creationId xmlns:a16="http://schemas.microsoft.com/office/drawing/2014/main" id="{6EBCBC47-1959-4FD6-A575-206A2BFF3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57143" y="4516278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00" name="Graphic 99">
                  <a:extLst>
                    <a:ext uri="{FF2B5EF4-FFF2-40B4-BE49-F238E27FC236}">
                      <a16:creationId xmlns:a16="http://schemas.microsoft.com/office/drawing/2014/main" id="{2A1E049B-3D0B-43D3-9E88-D77B7C7DC3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22966" y="548692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02" name="Graphic 101">
                  <a:extLst>
                    <a:ext uri="{FF2B5EF4-FFF2-40B4-BE49-F238E27FC236}">
                      <a16:creationId xmlns:a16="http://schemas.microsoft.com/office/drawing/2014/main" id="{E148A4EE-A195-42A6-B8A4-CB3DCF3F84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3038" y="499179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04" name="Graphic 103">
                  <a:extLst>
                    <a:ext uri="{FF2B5EF4-FFF2-40B4-BE49-F238E27FC236}">
                      <a16:creationId xmlns:a16="http://schemas.microsoft.com/office/drawing/2014/main" id="{DB7385A0-0557-4592-B5BE-5BBF7A5E2E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93888" y="445912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06" name="Graphic 105">
                  <a:extLst>
                    <a:ext uri="{FF2B5EF4-FFF2-40B4-BE49-F238E27FC236}">
                      <a16:creationId xmlns:a16="http://schemas.microsoft.com/office/drawing/2014/main" id="{A8A60B01-4174-44E3-94CF-0707D6C337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06523" y="4437346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08" name="Graphic 107">
                  <a:extLst>
                    <a:ext uri="{FF2B5EF4-FFF2-40B4-BE49-F238E27FC236}">
                      <a16:creationId xmlns:a16="http://schemas.microsoft.com/office/drawing/2014/main" id="{EBD52AC5-607B-4EC3-90E5-31527EFD40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3189" y="5500798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10" name="Graphic 109">
                  <a:extLst>
                    <a:ext uri="{FF2B5EF4-FFF2-40B4-BE49-F238E27FC236}">
                      <a16:creationId xmlns:a16="http://schemas.microsoft.com/office/drawing/2014/main" id="{BFAD4CA8-FBA0-4401-A306-E0135E14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3189" y="4951379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12" name="Graphic 111">
                  <a:extLst>
                    <a:ext uri="{FF2B5EF4-FFF2-40B4-BE49-F238E27FC236}">
                      <a16:creationId xmlns:a16="http://schemas.microsoft.com/office/drawing/2014/main" id="{E2FC1B18-C5B1-4955-AB4C-880BE9DEB0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51174" y="4518481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14" name="Graphic 113">
                  <a:extLst>
                    <a:ext uri="{FF2B5EF4-FFF2-40B4-BE49-F238E27FC236}">
                      <a16:creationId xmlns:a16="http://schemas.microsoft.com/office/drawing/2014/main" id="{E2B511B5-911E-4532-8D83-DFD986783C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09160" y="546109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16" name="Graphic 115">
                  <a:extLst>
                    <a:ext uri="{FF2B5EF4-FFF2-40B4-BE49-F238E27FC236}">
                      <a16:creationId xmlns:a16="http://schemas.microsoft.com/office/drawing/2014/main" id="{5F742416-1231-41B0-AA4D-5D6EDEC7DD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9937" y="5476216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18" name="Graphic 117">
                  <a:extLst>
                    <a:ext uri="{FF2B5EF4-FFF2-40B4-BE49-F238E27FC236}">
                      <a16:creationId xmlns:a16="http://schemas.microsoft.com/office/drawing/2014/main" id="{FF9D75E6-3FE7-4EC7-8337-96C08797C2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4013" y="4527025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20" name="Graphic 119">
                  <a:extLst>
                    <a:ext uri="{FF2B5EF4-FFF2-40B4-BE49-F238E27FC236}">
                      <a16:creationId xmlns:a16="http://schemas.microsoft.com/office/drawing/2014/main" id="{F88D4652-95E9-4064-8967-0073D2321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0722" y="4477631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22" name="Graphic 121">
                  <a:extLst>
                    <a:ext uri="{FF2B5EF4-FFF2-40B4-BE49-F238E27FC236}">
                      <a16:creationId xmlns:a16="http://schemas.microsoft.com/office/drawing/2014/main" id="{738B0E00-2EA1-4B4F-AEE0-14A5B089A3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84964" y="548692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B7823C36-A5DB-4D4F-87C9-E7C8209D2D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9690" y="548692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26" name="Graphic 125">
                  <a:extLst>
                    <a:ext uri="{FF2B5EF4-FFF2-40B4-BE49-F238E27FC236}">
                      <a16:creationId xmlns:a16="http://schemas.microsoft.com/office/drawing/2014/main" id="{C9CBB5CA-7A36-44CD-8736-12D4FA2AB1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82818" y="447950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28" name="Graphic 127">
                  <a:extLst>
                    <a:ext uri="{FF2B5EF4-FFF2-40B4-BE49-F238E27FC236}">
                      <a16:creationId xmlns:a16="http://schemas.microsoft.com/office/drawing/2014/main" id="{15D4B6AD-720E-4E12-BC56-9858C845D5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51174" y="492725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30" name="Graphic 129">
                  <a:extLst>
                    <a:ext uri="{FF2B5EF4-FFF2-40B4-BE49-F238E27FC236}">
                      <a16:creationId xmlns:a16="http://schemas.microsoft.com/office/drawing/2014/main" id="{55109DB8-009B-46B1-93E0-0EA052F7B0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70536" y="4501756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32" name="Graphic 131">
                  <a:extLst>
                    <a:ext uri="{FF2B5EF4-FFF2-40B4-BE49-F238E27FC236}">
                      <a16:creationId xmlns:a16="http://schemas.microsoft.com/office/drawing/2014/main" id="{BAB50198-336F-4E37-8F96-4093F3414B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8133" y="448010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34" name="Graphic 133">
                  <a:extLst>
                    <a:ext uri="{FF2B5EF4-FFF2-40B4-BE49-F238E27FC236}">
                      <a16:creationId xmlns:a16="http://schemas.microsoft.com/office/drawing/2014/main" id="{64E96978-1800-4D22-98C3-188346500D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9951" y="550701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36" name="Graphic 135">
                  <a:extLst>
                    <a:ext uri="{FF2B5EF4-FFF2-40B4-BE49-F238E27FC236}">
                      <a16:creationId xmlns:a16="http://schemas.microsoft.com/office/drawing/2014/main" id="{BBD2CF1A-3671-47D4-B225-4A2843316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5080" y="5509781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38" name="Graphic 137">
                  <a:extLst>
                    <a:ext uri="{FF2B5EF4-FFF2-40B4-BE49-F238E27FC236}">
                      <a16:creationId xmlns:a16="http://schemas.microsoft.com/office/drawing/2014/main" id="{9FFFE860-C842-4D21-A3BF-3CB8BF7E32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0884" y="4963001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40" name="Graphic 139">
                  <a:extLst>
                    <a:ext uri="{FF2B5EF4-FFF2-40B4-BE49-F238E27FC236}">
                      <a16:creationId xmlns:a16="http://schemas.microsoft.com/office/drawing/2014/main" id="{AAAF14AF-1373-4FFE-8D2C-E0BC2B029C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96851" y="496114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42" name="Graphic 141">
                  <a:extLst>
                    <a:ext uri="{FF2B5EF4-FFF2-40B4-BE49-F238E27FC236}">
                      <a16:creationId xmlns:a16="http://schemas.microsoft.com/office/drawing/2014/main" id="{BFEE2173-9FC0-4C56-8DC4-2290AF8D1B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82818" y="500516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44" name="Graphic 143">
                  <a:extLst>
                    <a:ext uri="{FF2B5EF4-FFF2-40B4-BE49-F238E27FC236}">
                      <a16:creationId xmlns:a16="http://schemas.microsoft.com/office/drawing/2014/main" id="{71B832D3-B99C-4DA0-880F-ABDDFB8B6C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56431" y="501394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46" name="Graphic 145">
                  <a:extLst>
                    <a:ext uri="{FF2B5EF4-FFF2-40B4-BE49-F238E27FC236}">
                      <a16:creationId xmlns:a16="http://schemas.microsoft.com/office/drawing/2014/main" id="{8F88D31D-659F-4CDF-8CF3-84C2774EF6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6222" y="4991791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48" name="Graphic 147">
                  <a:extLst>
                    <a:ext uri="{FF2B5EF4-FFF2-40B4-BE49-F238E27FC236}">
                      <a16:creationId xmlns:a16="http://schemas.microsoft.com/office/drawing/2014/main" id="{58AF13F8-25DC-4B2F-867F-E307519CA3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6012" y="5519193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50" name="Graphic 149">
                  <a:extLst>
                    <a:ext uri="{FF2B5EF4-FFF2-40B4-BE49-F238E27FC236}">
                      <a16:creationId xmlns:a16="http://schemas.microsoft.com/office/drawing/2014/main" id="{46C799CE-2BB3-4B87-ACC8-88E8CD0782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6012" y="501394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52" name="Graphic 151">
                  <a:extLst>
                    <a:ext uri="{FF2B5EF4-FFF2-40B4-BE49-F238E27FC236}">
                      <a16:creationId xmlns:a16="http://schemas.microsoft.com/office/drawing/2014/main" id="{EE2A59A4-A57E-4F99-A5E3-31F54FD801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6012" y="4589718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54" name="Graphic 153">
                  <a:extLst>
                    <a:ext uri="{FF2B5EF4-FFF2-40B4-BE49-F238E27FC236}">
                      <a16:creationId xmlns:a16="http://schemas.microsoft.com/office/drawing/2014/main" id="{6A821847-F9D6-47FC-82CD-7D34606A8A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1978" y="5527977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56" name="Graphic 155">
                  <a:extLst>
                    <a:ext uri="{FF2B5EF4-FFF2-40B4-BE49-F238E27FC236}">
                      <a16:creationId xmlns:a16="http://schemas.microsoft.com/office/drawing/2014/main" id="{668F2F86-9359-4E00-8A9A-DE5902EE2A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45802" y="501394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58" name="Graphic 157">
                  <a:extLst>
                    <a:ext uri="{FF2B5EF4-FFF2-40B4-BE49-F238E27FC236}">
                      <a16:creationId xmlns:a16="http://schemas.microsoft.com/office/drawing/2014/main" id="{56DF6DD8-8F14-4A0B-879B-3A90CFA758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36500" y="4578087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60" name="Graphic 159">
                  <a:extLst>
                    <a:ext uri="{FF2B5EF4-FFF2-40B4-BE49-F238E27FC236}">
                      <a16:creationId xmlns:a16="http://schemas.microsoft.com/office/drawing/2014/main" id="{CA225F37-C0AE-4569-9B54-625CAD7BF7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13304" y="5533885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62" name="Graphic 161">
                  <a:extLst>
                    <a:ext uri="{FF2B5EF4-FFF2-40B4-BE49-F238E27FC236}">
                      <a16:creationId xmlns:a16="http://schemas.microsoft.com/office/drawing/2014/main" id="{3ED782AB-493E-42E5-A66C-1D1C68D670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41070" y="5038669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64" name="Graphic 163">
                  <a:extLst>
                    <a:ext uri="{FF2B5EF4-FFF2-40B4-BE49-F238E27FC236}">
                      <a16:creationId xmlns:a16="http://schemas.microsoft.com/office/drawing/2014/main" id="{048E5BC3-4570-4651-A5AD-DF7B65675E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9867" y="4569588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66" name="Graphic 165">
                  <a:extLst>
                    <a:ext uri="{FF2B5EF4-FFF2-40B4-BE49-F238E27FC236}">
                      <a16:creationId xmlns:a16="http://schemas.microsoft.com/office/drawing/2014/main" id="{0418103F-7807-4705-BD3A-89ED27C96E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52396" y="553955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68" name="Graphic 167">
                  <a:extLst>
                    <a:ext uri="{FF2B5EF4-FFF2-40B4-BE49-F238E27FC236}">
                      <a16:creationId xmlns:a16="http://schemas.microsoft.com/office/drawing/2014/main" id="{ED0CC9FB-ABD7-4649-A03D-C5CA77753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4630" y="503281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70" name="Graphic 169">
                  <a:extLst>
                    <a:ext uri="{FF2B5EF4-FFF2-40B4-BE49-F238E27FC236}">
                      <a16:creationId xmlns:a16="http://schemas.microsoft.com/office/drawing/2014/main" id="{F97C9563-905B-4C8F-AA40-A55DDDD91E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52396" y="4562128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72" name="Graphic 171">
                  <a:extLst>
                    <a:ext uri="{FF2B5EF4-FFF2-40B4-BE49-F238E27FC236}">
                      <a16:creationId xmlns:a16="http://schemas.microsoft.com/office/drawing/2014/main" id="{A3443DC6-DD6C-485B-A5BE-0674150DDD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9492" y="5562366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74" name="Graphic 173">
                  <a:extLst>
                    <a:ext uri="{FF2B5EF4-FFF2-40B4-BE49-F238E27FC236}">
                      <a16:creationId xmlns:a16="http://schemas.microsoft.com/office/drawing/2014/main" id="{5B44EB69-51C4-4D6A-8A65-330EBE5C11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7120" y="5562529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76" name="Graphic 175">
                  <a:extLst>
                    <a:ext uri="{FF2B5EF4-FFF2-40B4-BE49-F238E27FC236}">
                      <a16:creationId xmlns:a16="http://schemas.microsoft.com/office/drawing/2014/main" id="{B8DD3129-A03C-40D1-80C5-BAEFC25089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4925" y="4537911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78" name="Graphic 177">
                  <a:extLst>
                    <a:ext uri="{FF2B5EF4-FFF2-40B4-BE49-F238E27FC236}">
                      <a16:creationId xmlns:a16="http://schemas.microsoft.com/office/drawing/2014/main" id="{981DA347-9FAD-4456-9B13-9EFD7E309B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34546" y="5554193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80" name="Graphic 179">
                  <a:extLst>
                    <a:ext uri="{FF2B5EF4-FFF2-40B4-BE49-F238E27FC236}">
                      <a16:creationId xmlns:a16="http://schemas.microsoft.com/office/drawing/2014/main" id="{AF1784E9-A3DA-4397-9681-CC579E764E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65052" y="5005160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82" name="Graphic 181">
                  <a:extLst>
                    <a:ext uri="{FF2B5EF4-FFF2-40B4-BE49-F238E27FC236}">
                      <a16:creationId xmlns:a16="http://schemas.microsoft.com/office/drawing/2014/main" id="{E70CA5AD-76AC-42C1-9C55-C8906725DA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79840" y="5519193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84" name="Graphic 183">
                  <a:extLst>
                    <a:ext uri="{FF2B5EF4-FFF2-40B4-BE49-F238E27FC236}">
                      <a16:creationId xmlns:a16="http://schemas.microsoft.com/office/drawing/2014/main" id="{ABB0138A-E164-4E0A-963A-D871B10F10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1212" y="4991791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86" name="Graphic 185">
                  <a:extLst>
                    <a:ext uri="{FF2B5EF4-FFF2-40B4-BE49-F238E27FC236}">
                      <a16:creationId xmlns:a16="http://schemas.microsoft.com/office/drawing/2014/main" id="{12AF80A5-3B93-44DB-B032-D5234EA61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09631" y="5503477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88" name="Graphic 187">
                  <a:extLst>
                    <a:ext uri="{FF2B5EF4-FFF2-40B4-BE49-F238E27FC236}">
                      <a16:creationId xmlns:a16="http://schemas.microsoft.com/office/drawing/2014/main" id="{4774CB38-F8ED-4140-9C88-32C5FB4DE2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2523" y="5056831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90" name="Graphic 189">
                  <a:extLst>
                    <a:ext uri="{FF2B5EF4-FFF2-40B4-BE49-F238E27FC236}">
                      <a16:creationId xmlns:a16="http://schemas.microsoft.com/office/drawing/2014/main" id="{C4F8B15B-28CE-4386-A4D4-58465080BA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7276" y="4987833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92" name="Graphic 191">
                  <a:extLst>
                    <a:ext uri="{FF2B5EF4-FFF2-40B4-BE49-F238E27FC236}">
                      <a16:creationId xmlns:a16="http://schemas.microsoft.com/office/drawing/2014/main" id="{13B18798-49F3-4557-BEB1-A00E3FDD84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026" y="5527977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94" name="Graphic 193">
                  <a:extLst>
                    <a:ext uri="{FF2B5EF4-FFF2-40B4-BE49-F238E27FC236}">
                      <a16:creationId xmlns:a16="http://schemas.microsoft.com/office/drawing/2014/main" id="{57B1A41E-6511-4E94-9B17-6C38E09878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339" y="501394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96" name="Graphic 195">
                  <a:extLst>
                    <a:ext uri="{FF2B5EF4-FFF2-40B4-BE49-F238E27FC236}">
                      <a16:creationId xmlns:a16="http://schemas.microsoft.com/office/drawing/2014/main" id="{F0352C41-D11C-4421-9B36-3A53D4F0AC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2523" y="4529244"/>
                  <a:ext cx="514033" cy="514033"/>
                </a:xfrm>
                <a:prstGeom prst="rect">
                  <a:avLst/>
                </a:prstGeom>
              </p:spPr>
            </p:pic>
            <p:pic>
              <p:nvPicPr>
                <p:cNvPr id="198" name="Graphic 197">
                  <a:extLst>
                    <a:ext uri="{FF2B5EF4-FFF2-40B4-BE49-F238E27FC236}">
                      <a16:creationId xmlns:a16="http://schemas.microsoft.com/office/drawing/2014/main" id="{1618627F-FAEC-4F9C-A0A7-EA316CD2DA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20192" y="4538151"/>
                  <a:ext cx="514033" cy="514033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00" name="Arrow: Left 199">
            <a:extLst>
              <a:ext uri="{FF2B5EF4-FFF2-40B4-BE49-F238E27FC236}">
                <a16:creationId xmlns:a16="http://schemas.microsoft.com/office/drawing/2014/main" id="{FFF62A79-D3B6-4098-A064-B2D6C490A6B8}"/>
              </a:ext>
            </a:extLst>
          </p:cNvPr>
          <p:cNvSpPr/>
          <p:nvPr/>
        </p:nvSpPr>
        <p:spPr>
          <a:xfrm rot="16200000">
            <a:off x="1503231" y="1514037"/>
            <a:ext cx="2847826" cy="170838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36"/>
          </a:p>
        </p:txBody>
      </p:sp>
      <p:sp>
        <p:nvSpPr>
          <p:cNvPr id="201" name="Arrow: Left 200">
            <a:extLst>
              <a:ext uri="{FF2B5EF4-FFF2-40B4-BE49-F238E27FC236}">
                <a16:creationId xmlns:a16="http://schemas.microsoft.com/office/drawing/2014/main" id="{6FFCEB84-B59F-4D05-9952-5BF765EE1175}"/>
              </a:ext>
            </a:extLst>
          </p:cNvPr>
          <p:cNvSpPr/>
          <p:nvPr/>
        </p:nvSpPr>
        <p:spPr>
          <a:xfrm rot="12888966">
            <a:off x="5980300" y="980336"/>
            <a:ext cx="1800659" cy="13041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36"/>
          </a:p>
        </p:txBody>
      </p:sp>
      <p:pic>
        <p:nvPicPr>
          <p:cNvPr id="101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7F94EB8E-6178-3EAF-6980-7265469F07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3" t="1844" r="25079" b="3040"/>
          <a:stretch/>
        </p:blipFill>
        <p:spPr>
          <a:xfrm>
            <a:off x="8098997" y="17347"/>
            <a:ext cx="1515080" cy="1775170"/>
          </a:xfrm>
          <a:prstGeom prst="rect">
            <a:avLst/>
          </a:prstGeom>
        </p:spPr>
      </p:pic>
      <p:pic>
        <p:nvPicPr>
          <p:cNvPr id="103" name="Picture 102" descr="Icon&#10;&#10;Description automatically generated">
            <a:extLst>
              <a:ext uri="{FF2B5EF4-FFF2-40B4-BE49-F238E27FC236}">
                <a16:creationId xmlns:a16="http://schemas.microsoft.com/office/drawing/2014/main" id="{CC955BE0-C730-BBA6-21C3-6365E3626E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2" t="7743" r="25383" b="10318"/>
          <a:stretch/>
        </p:blipFill>
        <p:spPr>
          <a:xfrm>
            <a:off x="8110020" y="2978413"/>
            <a:ext cx="1529304" cy="1257427"/>
          </a:xfrm>
          <a:prstGeom prst="rect">
            <a:avLst/>
          </a:prstGeom>
        </p:spPr>
      </p:pic>
      <p:sp>
        <p:nvSpPr>
          <p:cNvPr id="107" name="Arrow: Left 106">
            <a:extLst>
              <a:ext uri="{FF2B5EF4-FFF2-40B4-BE49-F238E27FC236}">
                <a16:creationId xmlns:a16="http://schemas.microsoft.com/office/drawing/2014/main" id="{6F79436D-5F44-9305-191E-19752F536C03}"/>
              </a:ext>
            </a:extLst>
          </p:cNvPr>
          <p:cNvSpPr/>
          <p:nvPr/>
        </p:nvSpPr>
        <p:spPr>
          <a:xfrm rot="19205644">
            <a:off x="5867181" y="2529649"/>
            <a:ext cx="1800659" cy="13041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36"/>
          </a:p>
        </p:txBody>
      </p:sp>
      <p:pic>
        <p:nvPicPr>
          <p:cNvPr id="19" name="Picture 1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C2BB8F-E755-E2EF-2F57-320EE21DDFF7}"/>
              </a:ext>
            </a:extLst>
          </p:cNvPr>
          <p:cNvPicPr>
            <a:picLocks noChangeAspect="1"/>
          </p:cNvPicPr>
          <p:nvPr/>
        </p:nvPicPr>
        <p:blipFill>
          <a:blip r:embed="rId153"/>
          <a:stretch>
            <a:fillRect/>
          </a:stretch>
        </p:blipFill>
        <p:spPr>
          <a:xfrm>
            <a:off x="9720990" y="1602730"/>
            <a:ext cx="1483253" cy="148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2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6" grpId="0"/>
      <p:bldP spid="200" grpId="0" animBg="1"/>
      <p:bldP spid="201" grpId="0" animBg="1"/>
      <p:bldP spid="10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C4B1-725A-4867-BE36-42E5942A6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63062" cy="1840230"/>
          </a:xfrm>
        </p:spPr>
        <p:txBody>
          <a:bodyPr/>
          <a:lstStyle/>
          <a:p>
            <a:r>
              <a:rPr lang="en-GB" dirty="0"/>
              <a:t>Deployment – </a:t>
            </a:r>
            <a:r>
              <a:rPr lang="en-GB" dirty="0" err="1"/>
              <a:t>az</a:t>
            </a:r>
            <a:r>
              <a:rPr lang="en-GB" dirty="0"/>
              <a:t> CLI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BD3B5A-0F02-4FA4-A3F5-F2CEF69C80FD}"/>
              </a:ext>
            </a:extLst>
          </p:cNvPr>
          <p:cNvSpPr txBox="1"/>
          <p:nvPr/>
        </p:nvSpPr>
        <p:spPr>
          <a:xfrm>
            <a:off x="160337" y="2887662"/>
            <a:ext cx="12115799" cy="163121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6400"/>
                </a:solidFill>
                <a:latin typeface="Consolas" panose="020B0609020204030204" pitchFamily="49" charset="0"/>
              </a:rPr>
              <a:t># Create a Resource Group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az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 group create 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name beards 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location 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uksouth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400"/>
                </a:solidFill>
                <a:latin typeface="Consolas" panose="020B0609020204030204" pitchFamily="49" charset="0"/>
              </a:rPr>
              <a:t># Deploy the Bicep file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az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 deployment group create 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resource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group beards 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template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file 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MyBeard.bicep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26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82C23-DB8A-4D9D-9FF0-9370E7DFC74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752600" y="6483350"/>
            <a:ext cx="10683875" cy="371475"/>
          </a:xfrm>
        </p:spPr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BD3B5A-0F02-4FA4-A3F5-F2CEF69C80FD}"/>
              </a:ext>
            </a:extLst>
          </p:cNvPr>
          <p:cNvSpPr txBox="1"/>
          <p:nvPr/>
        </p:nvSpPr>
        <p:spPr>
          <a:xfrm>
            <a:off x="61118" y="2681654"/>
            <a:ext cx="12314237" cy="163121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6400"/>
                </a:solidFill>
                <a:latin typeface="Consolas" panose="020B0609020204030204" pitchFamily="49" charset="0"/>
              </a:rPr>
              <a:t># Create a Resource Group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New-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AzResourceGroup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Name Beard 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Location 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uksouth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b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006400"/>
                </a:solidFill>
                <a:latin typeface="Consolas" panose="020B0609020204030204" pitchFamily="49" charset="0"/>
              </a:rPr>
              <a:t># Deploy the Bicep file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New-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AzResourceGroupDeployment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ResourceGroupName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 Beard 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TemplateFile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myBeard.bicep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79710C-FBC2-9853-EED4-ACA911E84F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314237" cy="1840230"/>
          </a:xfrm>
          <a:prstGeom prst="rect">
            <a:avLst/>
          </a:prstGeom>
        </p:spPr>
        <p:txBody>
          <a:bodyPr vert="horz" wrap="square" lIns="146304" tIns="9144" rIns="146304" bIns="9144" rtlCol="0" anchor="b" anchorCtr="0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7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GB" sz="6600" dirty="0"/>
              <a:t>Deployment – Azure PowerShell</a:t>
            </a:r>
          </a:p>
        </p:txBody>
      </p:sp>
    </p:spTree>
    <p:extLst>
      <p:ext uri="{BB962C8B-B14F-4D97-AF65-F5344CB8AC3E}">
        <p14:creationId xmlns:p14="http://schemas.microsoft.com/office/powerpoint/2010/main" val="294756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7" y="1058862"/>
            <a:ext cx="13030200" cy="1828786"/>
          </a:xfrm>
          <a:noFill/>
        </p:spPr>
        <p:txBody>
          <a:bodyPr/>
          <a:lstStyle/>
          <a:p>
            <a:r>
              <a:rPr lang="en-US" dirty="0"/>
              <a:t>Control your Cloud Data Deployments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Deploy your Azure Data Solutions with Bicep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noFill/>
        </p:spPr>
        <p:txBody>
          <a:bodyPr/>
          <a:lstStyle/>
          <a:p>
            <a:r>
              <a:rPr lang="en-US" dirty="0"/>
              <a:t>Rob Sewell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BFA5-0CD4-DCA7-3FAF-286F5C0B1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38" y="220662"/>
            <a:ext cx="5283269" cy="6971139"/>
          </a:xfrm>
        </p:spPr>
        <p:txBody>
          <a:bodyPr/>
          <a:lstStyle/>
          <a:p>
            <a:r>
              <a:rPr lang="en-US" sz="6000" dirty="0"/>
              <a:t>He/Him</a:t>
            </a:r>
            <a:br>
              <a:rPr lang="en-US" sz="6000" dirty="0"/>
            </a:br>
            <a:r>
              <a:rPr lang="en-US" sz="4000" dirty="0"/>
              <a:t> </a:t>
            </a:r>
            <a:br>
              <a:rPr lang="en-US" sz="6000" dirty="0"/>
            </a:br>
            <a:r>
              <a:rPr lang="en-US" sz="5400" dirty="0"/>
              <a:t>Consultant</a:t>
            </a:r>
            <a:br>
              <a:rPr lang="en-US" sz="6000" dirty="0"/>
            </a:br>
            <a:r>
              <a:rPr lang="en-US" sz="4000" dirty="0"/>
              <a:t>Sewells Consulting Ltd</a:t>
            </a:r>
            <a:br>
              <a:rPr lang="en-US" sz="4000" dirty="0"/>
            </a:br>
            <a:br>
              <a:rPr lang="en-US" sz="6000" dirty="0"/>
            </a:br>
            <a:r>
              <a:rPr lang="en-US" sz="4800" dirty="0" err="1"/>
              <a:t>beard.media</a:t>
            </a:r>
            <a:r>
              <a:rPr lang="en-US" sz="4800" dirty="0"/>
              <a:t>\book</a:t>
            </a:r>
            <a:br>
              <a:rPr lang="en-US" sz="4800" dirty="0"/>
            </a:br>
            <a:r>
              <a:rPr lang="en-US" sz="2000" dirty="0"/>
              <a:t> </a:t>
            </a:r>
            <a:br>
              <a:rPr lang="en-US" sz="6000" dirty="0"/>
            </a:br>
            <a:r>
              <a:rPr lang="en-US" sz="4800" dirty="0"/>
              <a:t>@sqldbawithbeard</a:t>
            </a:r>
            <a:br>
              <a:rPr lang="en-US" sz="4800" dirty="0"/>
            </a:br>
            <a:r>
              <a:rPr lang="en-US" sz="2000" dirty="0"/>
              <a:t> </a:t>
            </a:r>
            <a:br>
              <a:rPr lang="en-US" sz="6000" dirty="0"/>
            </a:br>
            <a:r>
              <a:rPr lang="en-US" sz="4400" dirty="0"/>
              <a:t>blog.robsewell.com</a:t>
            </a:r>
            <a:br>
              <a:rPr lang="en-US" sz="6000" dirty="0"/>
            </a:br>
            <a:endParaRPr lang="en-GB" sz="6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43669F-C856-0F98-C295-EEFA7F5CE1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 descr="A person with a long beard&#10;&#10;Description automatically generated">
            <a:extLst>
              <a:ext uri="{FF2B5EF4-FFF2-40B4-BE49-F238E27FC236}">
                <a16:creationId xmlns:a16="http://schemas.microsoft.com/office/drawing/2014/main" id="{08B74EAC-A2B8-08B3-CA00-B04001BD6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532" y="-1938"/>
            <a:ext cx="6913943" cy="6994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25C216-F1CE-7EEA-7BD9-29808A99E560}"/>
              </a:ext>
            </a:extLst>
          </p:cNvPr>
          <p:cNvSpPr txBox="1"/>
          <p:nvPr/>
        </p:nvSpPr>
        <p:spPr>
          <a:xfrm rot="5400000">
            <a:off x="10226179" y="1286966"/>
            <a:ext cx="3497262" cy="923330"/>
          </a:xfrm>
          <a:prstGeom prst="rect">
            <a:avLst/>
          </a:prstGeom>
          <a:solidFill>
            <a:srgbClr val="001344">
              <a:alpha val="38000"/>
            </a:srgbClr>
          </a:solidFill>
        </p:spPr>
        <p:txBody>
          <a:bodyPr wrap="square">
            <a:spAutoFit/>
          </a:bodyPr>
          <a:lstStyle/>
          <a:p>
            <a:r>
              <a:rPr lang="en-GB" sz="5400" dirty="0">
                <a:solidFill>
                  <a:schemeClr val="bg2"/>
                </a:solidFill>
              </a:rPr>
              <a:t>Rob Sewell</a:t>
            </a:r>
          </a:p>
        </p:txBody>
      </p:sp>
    </p:spTree>
    <p:extLst>
      <p:ext uri="{BB962C8B-B14F-4D97-AF65-F5344CB8AC3E}">
        <p14:creationId xmlns:p14="http://schemas.microsoft.com/office/powerpoint/2010/main" val="308142694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34391-4A27-6733-DCD8-FBBE9DA78D56}"/>
              </a:ext>
            </a:extLst>
          </p:cNvPr>
          <p:cNvSpPr txBox="1"/>
          <p:nvPr/>
        </p:nvSpPr>
        <p:spPr>
          <a:xfrm>
            <a:off x="122237" y="838678"/>
            <a:ext cx="9829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What are we going to learn?</a:t>
            </a:r>
            <a:endParaRPr lang="en-GB" sz="5400" dirty="0">
              <a:solidFill>
                <a:schemeClr val="bg2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2ECCC1A-945A-84E1-B5C9-F3F700058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1075" y="2201862"/>
            <a:ext cx="8915400" cy="356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51795" numCol="1" rtlCol="0" anchor="ctr" anchorCtr="0" compatLnSpc="1">
            <a:prstTxWarp prst="textNoShape">
              <a:avLst/>
            </a:prstTxWarp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64" dirty="0">
                <a:solidFill>
                  <a:schemeClr val="bg2"/>
                </a:solidFill>
                <a:latin typeface="inherit"/>
              </a:rPr>
              <a:t>Why Infrastructure as Code?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64" dirty="0">
                <a:solidFill>
                  <a:schemeClr val="bg2"/>
                </a:solidFill>
                <a:latin typeface="inherit"/>
              </a:rPr>
              <a:t>What Bicep is ?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64" dirty="0">
                <a:solidFill>
                  <a:schemeClr val="bg2"/>
                </a:solidFill>
                <a:latin typeface="inherit"/>
              </a:rPr>
              <a:t>Why and when to use Bicep.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64" dirty="0">
                <a:solidFill>
                  <a:schemeClr val="bg2"/>
                </a:solidFill>
                <a:latin typeface="inherit"/>
              </a:rPr>
              <a:t>How to develop Bicep with VS Code.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64" dirty="0">
                <a:solidFill>
                  <a:schemeClr val="bg2"/>
                </a:solidFill>
                <a:latin typeface="inherit"/>
              </a:rPr>
              <a:t>How to deploy Azure Infrastructure.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64" dirty="0">
                <a:solidFill>
                  <a:schemeClr val="bg2"/>
                </a:solidFill>
                <a:latin typeface="inherit"/>
              </a:rPr>
              <a:t>How to create Bicep modules.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64" dirty="0">
                <a:solidFill>
                  <a:schemeClr val="bg2"/>
                </a:solidFill>
                <a:latin typeface="inherit"/>
              </a:rPr>
              <a:t>More advanced Bicep features</a:t>
            </a:r>
            <a:endParaRPr lang="en-US" altLang="en-US" sz="3264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32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F730B5B0-D370-CA28-CBCE-E50A3F80BE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391"/>
          <a:stretch/>
        </p:blipFill>
        <p:spPr>
          <a:xfrm>
            <a:off x="0" y="-756992"/>
            <a:ext cx="12436475" cy="69972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728348-911E-D1AA-63AB-BD45A2FDC8AB}"/>
              </a:ext>
            </a:extLst>
          </p:cNvPr>
          <p:cNvSpPr txBox="1"/>
          <p:nvPr/>
        </p:nvSpPr>
        <p:spPr>
          <a:xfrm>
            <a:off x="1189037" y="6240276"/>
            <a:ext cx="2358746" cy="289295"/>
          </a:xfrm>
          <a:prstGeom prst="rect">
            <a:avLst/>
          </a:prstGeom>
        </p:spPr>
        <p:txBody>
          <a:bodyPr vert="horz" lIns="93260" tIns="46630" rIns="93260" bIns="46630" rtlCol="0">
            <a:normAutofit fontScale="92500"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122" dirty="0"/>
              <a:t>Photo by </a:t>
            </a:r>
            <a:r>
              <a:rPr lang="en-US" sz="1122" dirty="0" err="1">
                <a:hlinkClick r:id="rId4"/>
              </a:rPr>
              <a:t>davide</a:t>
            </a:r>
            <a:r>
              <a:rPr lang="en-US" sz="1122" dirty="0">
                <a:hlinkClick r:id="rId4"/>
              </a:rPr>
              <a:t> </a:t>
            </a:r>
            <a:r>
              <a:rPr lang="en-US" sz="1122" dirty="0" err="1">
                <a:hlinkClick r:id="rId4"/>
              </a:rPr>
              <a:t>ragusa</a:t>
            </a:r>
            <a:r>
              <a:rPr lang="en-US" sz="1122" dirty="0"/>
              <a:t> on </a:t>
            </a:r>
            <a:r>
              <a:rPr lang="en-US" sz="1122" dirty="0" err="1">
                <a:hlinkClick r:id="rId5"/>
              </a:rPr>
              <a:t>Unsplash</a:t>
            </a:r>
            <a:r>
              <a:rPr lang="en-US" sz="1122" dirty="0"/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58FBE5B-3C30-CAA6-A791-9EFF175E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48" y="4269076"/>
            <a:ext cx="9450228" cy="635235"/>
          </a:xfrm>
        </p:spPr>
        <p:txBody>
          <a:bodyPr vert="horz" wrap="square" lIns="93260" tIns="46630" rIns="93260" bIns="46630" rtlCol="0" anchor="ctr">
            <a:normAutofit/>
          </a:bodyPr>
          <a:lstStyle/>
          <a:p>
            <a:r>
              <a:rPr lang="en-US" altLang="en-US" sz="3672" dirty="0"/>
              <a:t>Why Infrastructure as Code?</a:t>
            </a:r>
            <a:endParaRPr lang="en-US" sz="3672" dirty="0"/>
          </a:p>
        </p:txBody>
      </p:sp>
    </p:spTree>
    <p:extLst>
      <p:ext uri="{BB962C8B-B14F-4D97-AF65-F5344CB8AC3E}">
        <p14:creationId xmlns:p14="http://schemas.microsoft.com/office/powerpoint/2010/main" val="151202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large crowd of people&#10;&#10;Description automatically generated with medium confidence">
            <a:extLst>
              <a:ext uri="{FF2B5EF4-FFF2-40B4-BE49-F238E27FC236}">
                <a16:creationId xmlns:a16="http://schemas.microsoft.com/office/drawing/2014/main" id="{16921AFC-16C3-780B-FF11-270E49ADD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2059"/>
            <a:ext cx="12434711" cy="69945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06531-9DDB-49A1-B606-08C2E2A993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tx2">
              <a:lumMod val="50000"/>
              <a:alpha val="54000"/>
            </a:schemeClr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4488" dirty="0">
                <a:solidFill>
                  <a:schemeClr val="accent2"/>
                </a:solidFill>
              </a:rPr>
              <a:t>Unfortunately, we are fallible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D8214F-45B5-422A-AFFE-C88AC42A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9AE0A-00E6-4E32-90B1-4BF5F6ABC83C}"/>
              </a:ext>
            </a:extLst>
          </p:cNvPr>
          <p:cNvSpPr txBox="1"/>
          <p:nvPr/>
        </p:nvSpPr>
        <p:spPr>
          <a:xfrm>
            <a:off x="108489" y="6512132"/>
            <a:ext cx="3214147" cy="312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28" dirty="0">
                <a:solidFill>
                  <a:schemeClr val="bg1"/>
                </a:solidFill>
              </a:rPr>
              <a:t>Photo by </a:t>
            </a:r>
            <a:r>
              <a:rPr lang="en-US" sz="1428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 Curran</a:t>
            </a:r>
            <a:r>
              <a:rPr lang="en-US" sz="1428" dirty="0">
                <a:solidFill>
                  <a:schemeClr val="bg1"/>
                </a:solidFill>
              </a:rPr>
              <a:t> on </a:t>
            </a:r>
            <a:r>
              <a:rPr lang="en-US" sz="1428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428" dirty="0">
                <a:solidFill>
                  <a:schemeClr val="bg1"/>
                </a:solidFill>
              </a:rPr>
              <a:t> </a:t>
            </a:r>
            <a:endParaRPr lang="en-GB" sz="1428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49A610-61F5-4F94-B0C8-A9D1D7828B6F}"/>
              </a:ext>
            </a:extLst>
          </p:cNvPr>
          <p:cNvSpPr txBox="1">
            <a:spLocks/>
          </p:cNvSpPr>
          <p:nvPr/>
        </p:nvSpPr>
        <p:spPr>
          <a:xfrm rot="20035536">
            <a:off x="884637" y="2261165"/>
            <a:ext cx="5329611" cy="812579"/>
          </a:xfrm>
          <a:prstGeom prst="rect">
            <a:avLst/>
          </a:prstGeom>
          <a:solidFill>
            <a:schemeClr val="tx2">
              <a:lumMod val="50000"/>
              <a:alpha val="54000"/>
            </a:schemeClr>
          </a:solidFill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96" dirty="0">
                <a:solidFill>
                  <a:schemeClr val="accent2"/>
                </a:solidFill>
              </a:rPr>
              <a:t>We make mistakes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290F8C4-D236-48BD-83D3-26E1D949CD42}"/>
              </a:ext>
            </a:extLst>
          </p:cNvPr>
          <p:cNvSpPr txBox="1">
            <a:spLocks/>
          </p:cNvSpPr>
          <p:nvPr/>
        </p:nvSpPr>
        <p:spPr>
          <a:xfrm>
            <a:off x="2978039" y="4526763"/>
            <a:ext cx="7269523" cy="1446038"/>
          </a:xfrm>
          <a:prstGeom prst="rect">
            <a:avLst/>
          </a:prstGeom>
          <a:solidFill>
            <a:schemeClr val="tx2">
              <a:lumMod val="50000"/>
              <a:alpha val="54000"/>
            </a:schemeClr>
          </a:solidFill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488" dirty="0">
                <a:solidFill>
                  <a:schemeClr val="accent2"/>
                </a:solidFill>
              </a:rPr>
              <a:t>We can’t do the same thing </a:t>
            </a:r>
            <a:br>
              <a:rPr lang="en-GB" sz="4488" dirty="0">
                <a:solidFill>
                  <a:schemeClr val="accent2"/>
                </a:solidFill>
              </a:rPr>
            </a:br>
            <a:r>
              <a:rPr lang="en-GB" sz="4488" dirty="0">
                <a:solidFill>
                  <a:schemeClr val="accent2"/>
                </a:solidFill>
              </a:rPr>
              <a:t>100 times reliably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672233-912A-417D-A2FB-E4599878C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65" y="1656085"/>
            <a:ext cx="11523145" cy="36823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539223-8035-8E73-4C07-433664EAE7CD}"/>
              </a:ext>
            </a:extLst>
          </p:cNvPr>
          <p:cNvSpPr txBox="1"/>
          <p:nvPr/>
        </p:nvSpPr>
        <p:spPr>
          <a:xfrm>
            <a:off x="23177" y="5863292"/>
            <a:ext cx="29855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Photo by </a:t>
            </a:r>
            <a:r>
              <a:rPr lang="en-US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 Curran</a:t>
            </a:r>
            <a:r>
              <a:rPr lang="en-US" sz="1400" dirty="0">
                <a:solidFill>
                  <a:schemeClr val="bg1"/>
                </a:solidFill>
              </a:rPr>
              <a:t> on </a:t>
            </a:r>
            <a:r>
              <a:rPr lang="en-US" sz="14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91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60D469-D7CA-6FC8-62F7-E49AEA3FC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5973A0-6BC7-8957-82FA-029D341C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A picture containing indoor, way, sidewalk&#10;&#10;Description automatically generated">
            <a:extLst>
              <a:ext uri="{FF2B5EF4-FFF2-40B4-BE49-F238E27FC236}">
                <a16:creationId xmlns:a16="http://schemas.microsoft.com/office/drawing/2014/main" id="{37F640F3-B166-4120-9568-561402533F0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3738"/>
            <a:ext cx="12433300" cy="69945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467A6-79DF-4CC1-98D2-AE8199C9F599}"/>
              </a:ext>
            </a:extLst>
          </p:cNvPr>
          <p:cNvSpPr txBox="1"/>
          <p:nvPr/>
        </p:nvSpPr>
        <p:spPr>
          <a:xfrm>
            <a:off x="1265237" y="6300787"/>
            <a:ext cx="2571623" cy="280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24" dirty="0"/>
              <a:t>Photo by </a:t>
            </a:r>
            <a:r>
              <a:rPr lang="en-US" sz="1224" dirty="0">
                <a:hlinkClick r:id="rId3"/>
              </a:rPr>
              <a:t>Taylor Vick</a:t>
            </a:r>
            <a:r>
              <a:rPr lang="en-US" sz="1224" dirty="0"/>
              <a:t> on </a:t>
            </a:r>
            <a:r>
              <a:rPr lang="en-US" sz="1224" dirty="0" err="1">
                <a:hlinkClick r:id="rId4"/>
              </a:rPr>
              <a:t>Unsplash</a:t>
            </a:r>
            <a:r>
              <a:rPr lang="en-US" sz="1224" dirty="0"/>
              <a:t> </a:t>
            </a:r>
            <a:endParaRPr lang="en-GB" sz="1224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98CAF4E-3A98-4B18-BEA2-DD90AA12100A}"/>
              </a:ext>
            </a:extLst>
          </p:cNvPr>
          <p:cNvSpPr txBox="1">
            <a:spLocks/>
          </p:cNvSpPr>
          <p:nvPr/>
        </p:nvSpPr>
        <p:spPr>
          <a:xfrm>
            <a:off x="2788389" y="5435191"/>
            <a:ext cx="7472390" cy="453362"/>
          </a:xfrm>
          <a:prstGeom prst="rect">
            <a:avLst/>
          </a:prstGeom>
          <a:solidFill>
            <a:schemeClr val="tx2">
              <a:lumMod val="50000"/>
              <a:alpha val="54000"/>
            </a:schemeClr>
          </a:solidFill>
        </p:spPr>
        <p:txBody>
          <a:bodyPr vert="horz" lIns="93260" tIns="46630" rIns="93260" bIns="4663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96" dirty="0">
                <a:solidFill>
                  <a:schemeClr val="accent2"/>
                </a:solidFill>
              </a:rPr>
              <a:t>Computers will do the same thing </a:t>
            </a:r>
            <a:r>
              <a:rPr lang="en-GB" sz="4896" dirty="0" err="1">
                <a:solidFill>
                  <a:schemeClr val="accent2"/>
                </a:solidFill>
              </a:rPr>
              <a:t>everytime</a:t>
            </a:r>
            <a:endParaRPr lang="en-GB" sz="4896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7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4576E-3DEB-4DA0-B4B0-1C5B127D86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65237" y="1973262"/>
            <a:ext cx="10287000" cy="664797"/>
          </a:xfrm>
        </p:spPr>
        <p:txBody>
          <a:bodyPr>
            <a:noAutofit/>
          </a:bodyPr>
          <a:lstStyle/>
          <a:p>
            <a:r>
              <a:rPr lang="en-GB" sz="2800" dirty="0"/>
              <a:t>Auditing</a:t>
            </a:r>
          </a:p>
          <a:p>
            <a:r>
              <a:rPr lang="en-GB" sz="2800" dirty="0"/>
              <a:t>History of changes – (Troubleshooting? What has changed?)</a:t>
            </a:r>
          </a:p>
          <a:p>
            <a:r>
              <a:rPr lang="en-GB" sz="2800" dirty="0"/>
              <a:t>Enforced property setting – No Public Endpoints on Storage, Naming conventions</a:t>
            </a:r>
          </a:p>
          <a:p>
            <a:r>
              <a:rPr lang="en-GB" sz="2800" dirty="0"/>
              <a:t>Testing</a:t>
            </a:r>
          </a:p>
          <a:p>
            <a:r>
              <a:rPr lang="en-GB" sz="2800" dirty="0"/>
              <a:t>Disaster Recovery</a:t>
            </a:r>
          </a:p>
          <a:p>
            <a:r>
              <a:rPr lang="en-GB" sz="2800" dirty="0"/>
              <a:t>Repeatability     </a:t>
            </a:r>
          </a:p>
          <a:p>
            <a:r>
              <a:rPr lang="en-GB" sz="2800" dirty="0"/>
              <a:t>Speed</a:t>
            </a:r>
          </a:p>
          <a:p>
            <a:r>
              <a:rPr lang="en-GB" sz="2800" dirty="0"/>
              <a:t>Documentation                                                                                                   </a:t>
            </a:r>
          </a:p>
          <a:p>
            <a:endParaRPr lang="en-GB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D15A7-70CF-4ACF-A468-45B67D301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63062" cy="1840230"/>
          </a:xfrm>
        </p:spPr>
        <p:txBody>
          <a:bodyPr/>
          <a:lstStyle/>
          <a:p>
            <a:pPr algn="ctr"/>
            <a:r>
              <a:rPr lang="en-GB" dirty="0"/>
              <a:t>But there is more</a:t>
            </a:r>
          </a:p>
        </p:txBody>
      </p:sp>
    </p:spTree>
    <p:extLst>
      <p:ext uri="{BB962C8B-B14F-4D97-AF65-F5344CB8AC3E}">
        <p14:creationId xmlns:p14="http://schemas.microsoft.com/office/powerpoint/2010/main" val="286222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79A7C-F319-40A5-84E5-00F0287FC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6706" y="2125662"/>
            <a:ext cx="9363061" cy="66479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latin typeface="-apple-system"/>
              </a:rPr>
              <a:t>Bicep is a </a:t>
            </a:r>
            <a:br>
              <a:rPr lang="en-US" sz="4400" dirty="0">
                <a:latin typeface="-apple-system"/>
              </a:rPr>
            </a:br>
            <a:r>
              <a:rPr lang="en-US" sz="4400" dirty="0">
                <a:latin typeface="-apple-system"/>
              </a:rPr>
              <a:t>Domain Specific Language (DSL) </a:t>
            </a:r>
            <a:br>
              <a:rPr lang="en-US" sz="4400" dirty="0">
                <a:latin typeface="-apple-system"/>
              </a:rPr>
            </a:br>
            <a:r>
              <a:rPr lang="en-US" sz="4400" dirty="0">
                <a:latin typeface="-apple-system"/>
              </a:rPr>
              <a:t>for deploying Azure resources declaratively</a:t>
            </a:r>
            <a:endParaRPr lang="en-GB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A16B6-33DE-49F2-A8FF-7FE394A34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303" y="0"/>
            <a:ext cx="9363062" cy="1840230"/>
          </a:xfrm>
        </p:spPr>
        <p:txBody>
          <a:bodyPr/>
          <a:lstStyle/>
          <a:p>
            <a:r>
              <a:rPr lang="en-US" altLang="en-US" sz="4488" dirty="0">
                <a:ln>
                  <a:noFill/>
                </a:ln>
                <a:solidFill>
                  <a:schemeClr val="bg2"/>
                </a:solidFill>
                <a:latin typeface="inherit"/>
              </a:rPr>
              <a:t>What is Bicep ?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06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587</Words>
  <Application>Microsoft Office PowerPoint</Application>
  <PresentationFormat>Custom</PresentationFormat>
  <Paragraphs>95</Paragraphs>
  <Slides>20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-apple-system</vt:lpstr>
      <vt:lpstr>Arial</vt:lpstr>
      <vt:lpstr>Consolas</vt:lpstr>
      <vt:lpstr>inherit</vt:lpstr>
      <vt:lpstr>Neue Plak</vt:lpstr>
      <vt:lpstr>Segoe UI</vt:lpstr>
      <vt:lpstr>Segoe UI Light</vt:lpstr>
      <vt:lpstr>Wingdings</vt:lpstr>
      <vt:lpstr>Connect_2016_Template_Light</vt:lpstr>
      <vt:lpstr>Connect_2016_Template_Dark</vt:lpstr>
      <vt:lpstr>PowerPoint Presentation</vt:lpstr>
      <vt:lpstr>Control your Cloud Data Deployments  Deploy your Azure Data Solutions with Bicep</vt:lpstr>
      <vt:lpstr>He/Him   Consultant Sewells Consulting Ltd  beard.media\book   @sqldbawithbeard   blog.robsewell.com </vt:lpstr>
      <vt:lpstr>PowerPoint Presentation</vt:lpstr>
      <vt:lpstr>Why Infrastructure as Code?</vt:lpstr>
      <vt:lpstr>PowerPoint Presentation</vt:lpstr>
      <vt:lpstr>PowerPoint Presentation</vt:lpstr>
      <vt:lpstr>But there is more</vt:lpstr>
      <vt:lpstr>What is Bicep ?</vt:lpstr>
      <vt:lpstr>Why use Bicep and not ARM Templates ?</vt:lpstr>
      <vt:lpstr>PowerPoint Presentation</vt:lpstr>
      <vt:lpstr>PowerPoint Presentation</vt:lpstr>
      <vt:lpstr>PowerPoint Presentation</vt:lpstr>
      <vt:lpstr>PowerPoint Presentation</vt:lpstr>
      <vt:lpstr>Install the tooling</vt:lpstr>
      <vt:lpstr>Install the tooling</vt:lpstr>
      <vt:lpstr>PowerPoint Presentation</vt:lpstr>
      <vt:lpstr>Deployment – az CLI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1</cp:revision>
  <dcterms:created xsi:type="dcterms:W3CDTF">2016-11-15T00:28:08Z</dcterms:created>
  <dcterms:modified xsi:type="dcterms:W3CDTF">2022-05-06T10:26:18Z</dcterms:modified>
  <cp:category/>
</cp:coreProperties>
</file>